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embeddedFontLst>
    <p:embeddedFont>
      <p:font typeface="Futura PT Book" panose="020B0604020202020204" charset="0"/>
      <p:regular r:id="rId13"/>
      <p:italic r:id="rId14"/>
    </p:embeddedFont>
    <p:embeddedFont>
      <p:font typeface="Futura PT Medium" panose="020B0604020202020204" charset="0"/>
      <p:regular r:id="rId15"/>
      <p:italic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84C"/>
    <a:srgbClr val="3EB851"/>
    <a:srgbClr val="1DAFA4"/>
    <a:srgbClr val="F1F1F1"/>
    <a:srgbClr val="103960"/>
    <a:srgbClr val="38B5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83164E-41C1-4BEF-A618-1C4CD7A2169D}" v="4" dt="2025-06-22T18:28:52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42" autoAdjust="0"/>
    <p:restoredTop sz="94660"/>
  </p:normalViewPr>
  <p:slideViewPr>
    <p:cSldViewPr snapToGrid="0">
      <p:cViewPr varScale="1">
        <p:scale>
          <a:sx n="66" d="100"/>
          <a:sy n="66" d="100"/>
        </p:scale>
        <p:origin x="28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y Bilton" userId="309c90f5-5faa-40a1-b40e-b70529b72743" providerId="ADAL" clId="{1183164E-41C1-4BEF-A618-1C4CD7A2169D}"/>
    <pc:docChg chg="custSel modSld">
      <pc:chgData name="Holly Bilton" userId="309c90f5-5faa-40a1-b40e-b70529b72743" providerId="ADAL" clId="{1183164E-41C1-4BEF-A618-1C4CD7A2169D}" dt="2025-06-22T18:28:52.023" v="17"/>
      <pc:docMkLst>
        <pc:docMk/>
      </pc:docMkLst>
      <pc:sldChg chg="addSp modSp mod">
        <pc:chgData name="Holly Bilton" userId="309c90f5-5faa-40a1-b40e-b70529b72743" providerId="ADAL" clId="{1183164E-41C1-4BEF-A618-1C4CD7A2169D}" dt="2025-06-22T18:28:52.023" v="17"/>
        <pc:sldMkLst>
          <pc:docMk/>
          <pc:sldMk cId="853677637" sldId="256"/>
        </pc:sldMkLst>
        <pc:spChg chg="add mod">
          <ac:chgData name="Holly Bilton" userId="309c90f5-5faa-40a1-b40e-b70529b72743" providerId="ADAL" clId="{1183164E-41C1-4BEF-A618-1C4CD7A2169D}" dt="2025-06-22T18:28:45.906" v="14" actId="27636"/>
          <ac:spMkLst>
            <pc:docMk/>
            <pc:sldMk cId="853677637" sldId="256"/>
            <ac:spMk id="2" creationId="{0D21BCD2-3D14-DFDA-7BAB-532E5EC001DB}"/>
          </ac:spMkLst>
        </pc:spChg>
        <pc:spChg chg="mod">
          <ac:chgData name="Holly Bilton" userId="309c90f5-5faa-40a1-b40e-b70529b72743" providerId="ADAL" clId="{1183164E-41C1-4BEF-A618-1C4CD7A2169D}" dt="2025-06-22T18:28:52.023" v="17"/>
          <ac:spMkLst>
            <pc:docMk/>
            <pc:sldMk cId="853677637" sldId="256"/>
            <ac:spMk id="5" creationId="{50687DA4-2817-1D97-F8C9-594F255D2289}"/>
          </ac:spMkLst>
        </pc:spChg>
      </pc:sldChg>
      <pc:sldChg chg="modSp mod">
        <pc:chgData name="Holly Bilton" userId="309c90f5-5faa-40a1-b40e-b70529b72743" providerId="ADAL" clId="{1183164E-41C1-4BEF-A618-1C4CD7A2169D}" dt="2025-06-22T18:28:47.364" v="15" actId="27636"/>
        <pc:sldMkLst>
          <pc:docMk/>
          <pc:sldMk cId="2293945882" sldId="278"/>
        </pc:sldMkLst>
        <pc:spChg chg="mod">
          <ac:chgData name="Holly Bilton" userId="309c90f5-5faa-40a1-b40e-b70529b72743" providerId="ADAL" clId="{1183164E-41C1-4BEF-A618-1C4CD7A2169D}" dt="2025-06-22T18:28:47.364" v="15" actId="27636"/>
          <ac:spMkLst>
            <pc:docMk/>
            <pc:sldMk cId="2293945882" sldId="278"/>
            <ac:spMk id="3" creationId="{91D9AD9F-60F1-5E90-5AAA-043AADD516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745DC-7B7F-4082-AE78-1FBD5D77BC70}" type="datetimeFigureOut">
              <a:rPr lang="en-CA" smtClean="0"/>
              <a:t>2025-06-22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A8C51C-8D62-4971-8081-FF24A598E1C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661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58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0697-A0E8-203C-BE5E-A8079C579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862" y="3804971"/>
            <a:ext cx="10932277" cy="1270102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chemeClr val="tx1"/>
                </a:solidFill>
                <a:latin typeface="Futura PT Medium" panose="020B0602020204020303" pitchFamily="34" charset="0"/>
                <a:cs typeface="Futura Medium" panose="020B0602020204020303" pitchFamily="34" charset="-79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45924-FC87-A636-B15A-62065F93E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862" y="5318710"/>
            <a:ext cx="10932277" cy="127010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7D349B-3E1B-2168-4DB4-8DE48F8430E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49361" y="1515892"/>
            <a:ext cx="6293277" cy="168541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7313756-42F1-13F7-5240-0CFB9DE9B2FC}"/>
              </a:ext>
            </a:extLst>
          </p:cNvPr>
          <p:cNvSpPr/>
          <p:nvPr userDrawn="1"/>
        </p:nvSpPr>
        <p:spPr>
          <a:xfrm>
            <a:off x="0" y="6588812"/>
            <a:ext cx="12192000" cy="269188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433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R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13F4A8F-D2CF-88C6-162A-CC3189E817FF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4EE1F63-55CC-F5AA-F9DF-CAFEB8BE8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486276" cy="6275688"/>
          </a:xfrm>
        </p:spPr>
        <p:txBody>
          <a:bodyPr/>
          <a:lstStyle/>
          <a:p>
            <a:endParaRPr lang="en-CA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8A346D-7BFA-5A2C-E38B-38DFF8E04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811E60-41B0-41CA-8DDB-94EEC1F8CA1E}" type="datetime1">
              <a:rPr lang="en-CA" smtClean="0"/>
              <a:pPr/>
              <a:t>2025-06-22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6C8490-49BA-805C-DE28-E0921972B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A099D-2769-0BAC-6B2D-EB7844E0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C56AE29-FA28-8BBA-168D-E7476CFE6E73}"/>
              </a:ext>
            </a:extLst>
          </p:cNvPr>
          <p:cNvSpPr txBox="1">
            <a:spLocks/>
          </p:cNvSpPr>
          <p:nvPr userDrawn="1"/>
        </p:nvSpPr>
        <p:spPr>
          <a:xfrm>
            <a:off x="5086864" y="892389"/>
            <a:ext cx="6374639" cy="6769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vl="0">
              <a:lnSpc>
                <a:spcPct val="90000"/>
              </a:lnSpc>
              <a:spcBef>
                <a:spcPct val="0"/>
              </a:spcBef>
              <a:buNone/>
              <a:defRPr sz="2500">
                <a:solidFill>
                  <a:srgbClr val="103960"/>
                </a:solidFill>
                <a:latin typeface="Futura PT Medium" panose="020B0602020204020303" pitchFamily="34" charset="0"/>
                <a:ea typeface="+mj-ea"/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sz="3200" dirty="0"/>
              <a:t>CLICK TO EDIT MASTER TITLE STYLE</a:t>
            </a:r>
            <a:endParaRPr lang="en-CA" sz="3200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34482FE-8770-9D1B-5078-23DA3133731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20970" y="1808570"/>
            <a:ext cx="6240534" cy="430714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>
                <a:solidFill>
                  <a:srgbClr val="000000"/>
                </a:solidFill>
                <a:latin typeface="Futura PT Book" panose="020B0502020204020303" pitchFamily="34" charset="0"/>
                <a:ea typeface="Futura PT Book" panose="020B05020202040203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841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Left Righ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343A9B3-6BAD-04F7-620B-2F6FA84B5F67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7A58E7-D914-8674-3889-DE074761A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CA" sz="320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DC993-D30F-4AF8-576E-C7B5FE175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03F42-DF74-A6F3-4105-BDC8D7ED3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538BE-7E00-7088-739E-7D7EC243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6D85-5691-45C4-8771-9FF5151FA360}" type="datetime1">
              <a:rPr lang="en-CA" smtClean="0"/>
              <a:t>2025-06-22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7F383-8470-2444-F206-1E895024C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FB1D8-B16F-8549-7C35-BAF7A3E6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>
              <a:defRPr lang="en-CA" smtClean="0"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611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eft Righ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DC823DA-DE44-9AD0-4951-A9ACD9A36EBB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C50BF7-11F0-6395-414C-F9F3061FB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CA" sz="320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2ACC9-9748-8AC4-72FA-FA10CDDD7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D845C7-0208-0DDC-C553-5FC396F04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B675F-3F25-5AD9-05CB-1C8FE93D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3E82-9803-49DE-A73E-FD1DA101F3F0}" type="datetime1">
              <a:rPr lang="en-CA" smtClean="0"/>
              <a:t>2025-06-22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31D05-8EBA-8240-5272-BC6333CB2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04DF8-BE50-B710-C780-27CBA754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>
              <a:defRPr lang="en-CA" smtClean="0"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955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 Sec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51F694-5124-458B-A9FF-106DCB3184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25" y="584556"/>
            <a:ext cx="3648712" cy="96725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280DAFB2-146B-2E8C-2393-13C967AD7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9033" y="2263465"/>
            <a:ext cx="8173933" cy="2320891"/>
          </a:xfrm>
        </p:spPr>
        <p:txBody>
          <a:bodyPr anchor="b"/>
          <a:lstStyle>
            <a:lvl1pPr algn="ctr">
              <a:defRPr sz="6000">
                <a:solidFill>
                  <a:schemeClr val="bg2"/>
                </a:solidFill>
                <a:latin typeface="Futura PT Medium" panose="020B0602020204020303" pitchFamily="34" charset="0"/>
                <a:cs typeface="Futura Medium" panose="020B0602020204020303" pitchFamily="34" charset="-79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E086840-3D74-7CDD-E8A8-C1FBEBC264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9033" y="4814095"/>
            <a:ext cx="8173933" cy="101829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766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F9B47E-0BCD-C1CC-839C-B1940B5585F1}"/>
              </a:ext>
            </a:extLst>
          </p:cNvPr>
          <p:cNvSpPr/>
          <p:nvPr userDrawn="1"/>
        </p:nvSpPr>
        <p:spPr>
          <a:xfrm>
            <a:off x="0" y="-1"/>
            <a:ext cx="12192000" cy="1394235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D51F694-5124-458B-A9FF-106DCB3184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11" y="204434"/>
            <a:ext cx="3648712" cy="96725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2FCF2034-890B-59D7-1185-DEF1D8C42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947" y="1496526"/>
            <a:ext cx="6034491" cy="2593560"/>
          </a:xfrm>
        </p:spPr>
        <p:txBody>
          <a:bodyPr anchor="b">
            <a:normAutofit/>
          </a:bodyPr>
          <a:lstStyle>
            <a:lvl1pPr algn="l">
              <a:defRPr sz="5700" b="0" i="0" baseline="0">
                <a:latin typeface="Futura PT Medium" panose="020B0602020204020303" pitchFamily="34" charset="0"/>
                <a:ea typeface="Futura PT Medium" panose="020B0602020204020303" pitchFamily="34" charset="0"/>
                <a:cs typeface="Futura Medium" panose="020B0602020204020303" pitchFamily="34" charset="-79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35FE5FB-5D40-8673-D5BC-B0C48DDF0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947" y="4347879"/>
            <a:ext cx="6944830" cy="2305687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287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DF259EC-19F5-8F42-09F0-C0505A908983}"/>
              </a:ext>
            </a:extLst>
          </p:cNvPr>
          <p:cNvSpPr/>
          <p:nvPr userDrawn="1"/>
        </p:nvSpPr>
        <p:spPr>
          <a:xfrm>
            <a:off x="0" y="6274051"/>
            <a:ext cx="12192000" cy="583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6959D0-56B9-20C2-3D73-FFC07C4AA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500">
                <a:solidFill>
                  <a:srgbClr val="103960"/>
                </a:solidFill>
                <a:latin typeface="Futura PT Medium" panose="020B0602020204020303" pitchFamily="34" charset="0"/>
                <a:cs typeface="Futura Medium" panose="020B0602020204020303" pitchFamily="34" charset="-79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796B1-A059-C2A4-4CEA-AEB830A64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9F446-4798-EF7C-7229-BD210B06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2FB-14A8-4D16-A990-16E7D92ABE1E}" type="datetime1">
              <a:rPr lang="en-CA" smtClean="0"/>
              <a:t>2025-06-22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1AFE7-E85B-104C-69C9-A7F1AEAF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F957B-9395-E944-8C1E-3C918B10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125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EDBA25-0282-B996-FE01-F25ACE73C88A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6959D0-56B9-20C2-3D73-FFC07C4AA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CA" sz="2500" dirty="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796B1-A059-C2A4-4CEA-AEB830A64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9F446-4798-EF7C-7229-BD210B063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A2FB-14A8-4D16-A990-16E7D92ABE1E}" type="datetime1">
              <a:rPr lang="en-CA" smtClean="0"/>
              <a:t>2025-06-22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1AFE7-E85B-104C-69C9-A7F1AEAF2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F957B-9395-E944-8C1E-3C918B106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813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9357EFC-85AE-EF71-D5D5-B977E8E66B75}"/>
              </a:ext>
            </a:extLst>
          </p:cNvPr>
          <p:cNvSpPr/>
          <p:nvPr userDrawn="1"/>
        </p:nvSpPr>
        <p:spPr>
          <a:xfrm>
            <a:off x="0" y="6274051"/>
            <a:ext cx="12192000" cy="583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FEC3B02-D462-1221-9516-D7A1A20D87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CA" sz="2500" dirty="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1C3A4-6979-5E7F-6C47-27FF7944B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BC51B-5E0C-58E4-98B2-38EF02096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2E04A-7101-4F10-5FD5-90FEA328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29B9-8BE6-45E7-8898-E32E9782360E}" type="datetime1">
              <a:rPr lang="en-CA" smtClean="0"/>
              <a:t>2025-06-22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BF016-5E83-FD61-4BBA-36435EC8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4BD76-DA16-C241-0FEE-461E11DC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28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0F22E1-4E88-504F-7C1F-9C801AF94F87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FEC3B02-D462-1221-9516-D7A1A20D87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CA" sz="2500" dirty="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1C3A4-6979-5E7F-6C47-27FF7944B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BC51B-5E0C-58E4-98B2-38EF02096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52E04A-7101-4F10-5FD5-90FEA328B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29B9-8BE6-45E7-8898-E32E9782360E}" type="datetime1">
              <a:rPr lang="en-CA" smtClean="0"/>
              <a:t>2025-06-22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DBF016-5E83-FD61-4BBA-36435EC88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4BD76-DA16-C241-0FEE-461E11DC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31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CA66CB-75FC-34FD-A192-01626985D337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BDB03A-8B82-49E2-659E-835A5D3D99E3}"/>
              </a:ext>
            </a:extLst>
          </p:cNvPr>
          <p:cNvSpPr/>
          <p:nvPr userDrawn="1"/>
        </p:nvSpPr>
        <p:spPr>
          <a:xfrm>
            <a:off x="0" y="-23166"/>
            <a:ext cx="4559643" cy="6270057"/>
          </a:xfrm>
          <a:prstGeom prst="rect">
            <a:avLst/>
          </a:prstGeom>
          <a:solidFill>
            <a:srgbClr val="F1F1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C682E2-E4D9-C795-E204-BF40EE8C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C3FA6-8401-4D55-AEA5-EB39991A071B}" type="datetime1">
              <a:rPr lang="en-CA" smtClean="0"/>
              <a:t>2025-06-22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2F059E-8847-E91D-4B53-A2AF037F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6F95E-BCA6-8C03-7B43-193848997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>
              <a:defRPr lang="en-CA" smtClean="0"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1C31CF-F40F-AF06-4247-AB78ADC65C4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20970" y="1175220"/>
            <a:ext cx="6240534" cy="430714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>
                <a:solidFill>
                  <a:srgbClr val="000000"/>
                </a:solidFill>
                <a:latin typeface="Futura PT Book" panose="020B0502020204020303" pitchFamily="34" charset="0"/>
                <a:ea typeface="Futura PT Book" panose="020B05020202040203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19B3140-B50B-556B-3212-72BD530F8E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75220"/>
            <a:ext cx="2743200" cy="20116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CA" sz="2500" dirty="0">
                <a:solidFill>
                  <a:srgbClr val="103960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307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46B50C4-ABAF-B257-1A01-9723D1E72125}"/>
              </a:ext>
            </a:extLst>
          </p:cNvPr>
          <p:cNvSpPr/>
          <p:nvPr userDrawn="1"/>
        </p:nvSpPr>
        <p:spPr>
          <a:xfrm>
            <a:off x="0" y="6275688"/>
            <a:ext cx="12192000" cy="582312"/>
          </a:xfrm>
          <a:prstGeom prst="rect">
            <a:avLst/>
          </a:prstGeom>
          <a:gradFill flip="none" rotWithShape="1">
            <a:gsLst>
              <a:gs pos="4587">
                <a:srgbClr val="10284C"/>
              </a:gs>
              <a:gs pos="14000">
                <a:schemeClr val="tx1"/>
              </a:gs>
              <a:gs pos="56000">
                <a:schemeClr val="accent1"/>
              </a:gs>
              <a:gs pos="79000">
                <a:srgbClr val="1DAFA4"/>
              </a:gs>
              <a:gs pos="97248">
                <a:srgbClr val="3EB85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35A86F-CDB4-7D3B-6332-80F339827B1A}"/>
              </a:ext>
            </a:extLst>
          </p:cNvPr>
          <p:cNvSpPr/>
          <p:nvPr userDrawn="1"/>
        </p:nvSpPr>
        <p:spPr>
          <a:xfrm>
            <a:off x="0" y="0"/>
            <a:ext cx="4547286" cy="6275688"/>
          </a:xfrm>
          <a:prstGeom prst="rect">
            <a:avLst/>
          </a:prstGeom>
          <a:solidFill>
            <a:srgbClr val="1039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15A21161-D955-4C2E-634A-DBBC2F265B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312C3FA6-8401-4D55-AEA5-EB39991A071B}" type="datetime1">
              <a:rPr lang="en-CA" smtClean="0"/>
              <a:t>2025-06-22</a:t>
            </a:fld>
            <a:endParaRPr lang="en-CA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2F35042C-9E0C-12D7-FD05-B570A707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FEEA7606-0A92-7F0C-6E67-B44470AE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/>
          <a:lstStyle>
            <a:lvl1pPr>
              <a:defRPr lang="en-CA" smtClean="0">
                <a:solidFill>
                  <a:schemeClr val="bg2"/>
                </a:solidFill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859DB12-F433-FD64-3C86-A8647472D41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20970" y="1175220"/>
            <a:ext cx="6240534" cy="4307143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100">
                <a:solidFill>
                  <a:srgbClr val="000000"/>
                </a:solidFill>
                <a:latin typeface="Futura PT Book" panose="020B0502020204020303" pitchFamily="34" charset="0"/>
                <a:ea typeface="Futura PT Book" panose="020B0502020204020303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err="1"/>
              <a:t>volutpat</a:t>
            </a:r>
            <a:r>
              <a:rPr lang="en-US"/>
              <a:t>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40B5EEC-4D4C-CCA8-DCF0-DCB91B1C3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75220"/>
            <a:ext cx="2743200" cy="20116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CA" sz="2500" dirty="0">
                <a:solidFill>
                  <a:schemeClr val="bg2"/>
                </a:solidFill>
                <a:cs typeface="Futura Medium" panose="020B0602020204020303" pitchFamily="34" charset="-79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705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00378-43A3-408A-0F45-1203B02B8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A154C-1768-17BF-59F1-7DC12211E8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9BA8A-13FA-40D7-A06D-4842F3E8D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6E2B3-A114-406D-9FEA-9CC13A18DCD3}" type="datetime1">
              <a:rPr lang="en-CA" smtClean="0"/>
              <a:t>2025-06-22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D2258-0E79-83A5-A744-77265E92A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76494-87F0-6DE3-2955-886CF32F1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ravesend Sans Medium" panose="00000600000000000000" pitchFamily="50" charset="0"/>
              </a:defRPr>
            </a:lvl1pPr>
          </a:lstStyle>
          <a:p>
            <a:fld id="{FF5300FE-EB99-4CD7-BA4D-BD1A7FD6F17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224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63" r:id="rId5"/>
    <p:sldLayoutId id="2147483652" r:id="rId6"/>
    <p:sldLayoutId id="2147483664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Futura PT Medium" panose="020B06020202040203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utura PT Book" panose="020B0502020204020303" pitchFamily="34" charset="0"/>
          <a:ea typeface="Baskerville Display PT" panose="02030602080406020203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utura PT Book" panose="020B0502020204020303" pitchFamily="34" charset="0"/>
          <a:ea typeface="Baskerville Display PT" panose="02030602080406020203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utura PT Book" panose="020B0502020204020303" pitchFamily="34" charset="0"/>
          <a:ea typeface="Baskerville Display PT" panose="02030602080406020203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PT Book" panose="020B0502020204020303" pitchFamily="34" charset="0"/>
          <a:ea typeface="Baskerville Display PT" panose="02030602080406020203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PT Book" panose="020B0502020204020303" pitchFamily="34" charset="0"/>
          <a:ea typeface="Baskerville Display PT" panose="02030602080406020203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mie.ca/fr/appels-a-propositions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8E44D5-90DE-9D8D-63DF-B2CB91D67A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Futura Medium" panose="020B0602020204020303" pitchFamily="34" charset="-79"/>
                <a:cs typeface="Futura Medium" panose="020B0602020204020303" pitchFamily="34" charset="-79"/>
              </a:rPr>
              <a:t>Demande</a:t>
            </a: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 de Fonds de </a:t>
            </a:r>
            <a:r>
              <a:rPr lang="en-US" dirty="0" err="1">
                <a:latin typeface="Futura Medium" panose="020B0602020204020303" pitchFamily="34" charset="-79"/>
                <a:cs typeface="Futura Medium" panose="020B0602020204020303" pitchFamily="34" charset="-79"/>
              </a:rPr>
              <a:t>Développement</a:t>
            </a: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n-US" dirty="0" err="1">
                <a:latin typeface="Futura Medium" panose="020B0602020204020303" pitchFamily="34" charset="-79"/>
                <a:cs typeface="Futura Medium" panose="020B0602020204020303" pitchFamily="34" charset="-79"/>
              </a:rPr>
              <a:t>d’ÉCIM</a:t>
            </a:r>
            <a:endParaRPr lang="en-CA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0687DA4-2817-1D97-F8C9-594F255D22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Date de </a:t>
            </a:r>
            <a:r>
              <a:rPr lang="en-US" dirty="0" err="1">
                <a:latin typeface="Futura Medium" panose="020B0602020204020303" pitchFamily="34" charset="-79"/>
                <a:cs typeface="Futura Medium" panose="020B0602020204020303" pitchFamily="34" charset="-79"/>
              </a:rPr>
              <a:t>clôture</a:t>
            </a: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: 12 </a:t>
            </a:r>
            <a:r>
              <a:rPr lang="en-US" dirty="0" err="1">
                <a:latin typeface="Futura Medium" panose="020B0602020204020303" pitchFamily="34" charset="-79"/>
                <a:cs typeface="Futura Medium" panose="020B0602020204020303" pitchFamily="34" charset="-79"/>
              </a:rPr>
              <a:t>août</a:t>
            </a:r>
            <a:r>
              <a:rPr lang="en-US" dirty="0">
                <a:latin typeface="Futura Medium" panose="020B0602020204020303" pitchFamily="34" charset="-79"/>
                <a:cs typeface="Futura Medium" panose="020B0602020204020303" pitchFamily="34" charset="-79"/>
              </a:rPr>
              <a:t> 2025</a:t>
            </a:r>
            <a:endParaRPr lang="en-CA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53677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198783" y="1610139"/>
            <a:ext cx="11794872" cy="49028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333787" y="1731163"/>
            <a:ext cx="11524425" cy="4386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tabLst>
                <a:tab pos="5943600" algn="r"/>
              </a:tabLst>
            </a:pP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suggérant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plusieurs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évaluateurs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pour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votre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projet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vous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pouvez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aider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l’ÉCIM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identifier les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évaluateurs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pertinents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pour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l'industrie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 Si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vous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avez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plusieurs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évaluateurs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tête,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veuillez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compléter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le tableau ci-dessous. Il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est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recommandé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remplir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tableau,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mais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n'est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pas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obligatoire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pour </a:t>
            </a:r>
            <a:r>
              <a:rPr lang="en-CA" sz="2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votre</a:t>
            </a:r>
            <a:r>
              <a:rPr lang="en-CA" sz="2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candidature. </a:t>
            </a: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Veuillez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noter que pour que les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évaluateurs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soient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approuvés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ils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doivent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avoir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aucun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conflit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d'intérêts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avec le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projet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les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membres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l'équipe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14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associés</a:t>
            </a:r>
            <a:r>
              <a:rPr lang="en-CA" sz="14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endParaRPr lang="en-CA" sz="2000" dirty="0"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endParaRPr lang="en-CA" sz="2000" dirty="0"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endParaRPr lang="en-CA" sz="2000" dirty="0"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endParaRPr lang="en-CA" sz="2000" dirty="0"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endParaRPr lang="en-CA" sz="2000" dirty="0"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tabLst>
                <a:tab pos="5943600" algn="r"/>
              </a:tabLst>
            </a:pP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Si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vous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avez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des questions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concernant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processus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demande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Fonds de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Développement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si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vous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souhaitez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demander des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commentaires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sur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votre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demande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veuillez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nous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contacter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CA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u="sng" dirty="0" err="1">
                <a:solidFill>
                  <a:srgbClr val="0000FF"/>
                </a:solidFill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funding</a:t>
            </a:r>
            <a:r>
              <a:rPr lang="en-CA" u="sng" dirty="0" err="1">
                <a:solidFill>
                  <a:srgbClr val="0000FF"/>
                </a:solidFill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@cmie.ca</a:t>
            </a:r>
            <a:endParaRPr lang="en-CA" dirty="0">
              <a:latin typeface="Futura PT Book" panose="020B060402020202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72000" y="19268"/>
            <a:ext cx="4566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400" dirty="0">
                <a:latin typeface="Futura PT Medium" panose="020B0604020202020204" charset="0"/>
              </a:rPr>
              <a:t>EXAMINATEURS SUGGÉRÉS ET COORDONNÉES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A73AFA-4CF3-55DD-3560-95CB287BD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375780"/>
              </p:ext>
            </p:extLst>
          </p:nvPr>
        </p:nvGraphicFramePr>
        <p:xfrm>
          <a:off x="449179" y="3686957"/>
          <a:ext cx="11213433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8096">
                  <a:extLst>
                    <a:ext uri="{9D8B030D-6E8A-4147-A177-3AD203B41FA5}">
                      <a16:colId xmlns:a16="http://schemas.microsoft.com/office/drawing/2014/main" val="1244265188"/>
                    </a:ext>
                  </a:extLst>
                </a:gridCol>
                <a:gridCol w="3305055">
                  <a:extLst>
                    <a:ext uri="{9D8B030D-6E8A-4147-A177-3AD203B41FA5}">
                      <a16:colId xmlns:a16="http://schemas.microsoft.com/office/drawing/2014/main" val="2365525076"/>
                    </a:ext>
                  </a:extLst>
                </a:gridCol>
                <a:gridCol w="4890282">
                  <a:extLst>
                    <a:ext uri="{9D8B030D-6E8A-4147-A177-3AD203B41FA5}">
                      <a16:colId xmlns:a16="http://schemas.microsoft.com/office/drawing/2014/main" val="2069748543"/>
                    </a:ext>
                  </a:extLst>
                </a:gridCol>
              </a:tblGrid>
              <a:tr h="81167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Futura PT Book" panose="020B0604020202020204" charset="0"/>
                        </a:rPr>
                        <a:t>Examinateur</a:t>
                      </a:r>
                      <a:r>
                        <a:rPr lang="en-US" sz="18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800" dirty="0" err="1">
                          <a:latin typeface="Futura PT Book" panose="020B0604020202020204" charset="0"/>
                        </a:rPr>
                        <a:t>suggéré</a:t>
                      </a:r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Futura PT Book" panose="020B0604020202020204" charset="0"/>
                        </a:rPr>
                        <a:t>Organisation</a:t>
                      </a:r>
                      <a:r>
                        <a:rPr lang="en-US" sz="1800" dirty="0">
                          <a:latin typeface="Futura PT Book" panose="020B0604020202020204" charset="0"/>
                        </a:rPr>
                        <a:t> et </a:t>
                      </a:r>
                      <a:r>
                        <a:rPr lang="en-US" sz="1800" dirty="0" err="1">
                          <a:latin typeface="Futura PT Book" panose="020B0604020202020204" charset="0"/>
                        </a:rPr>
                        <a:t>localisation</a:t>
                      </a:r>
                      <a:endParaRPr lang="en-US" sz="1800" dirty="0">
                        <a:latin typeface="Futura PT Book" panose="020B060402020202020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Futura PT Book" panose="020B0604020202020204" charset="0"/>
                        </a:rPr>
                        <a:t>(Ville, Province, Pays)</a:t>
                      </a:r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Futura PT Book" panose="020B0604020202020204" charset="0"/>
                        </a:rPr>
                        <a:t>Coordonnées</a:t>
                      </a:r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4544991"/>
                  </a:ext>
                </a:extLst>
              </a:tr>
              <a:tr h="249745">
                <a:tc>
                  <a:txBody>
                    <a:bodyPr/>
                    <a:lstStyle/>
                    <a:p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80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480259"/>
                  </a:ext>
                </a:extLst>
              </a:tr>
              <a:tr h="249745">
                <a:tc>
                  <a:txBody>
                    <a:bodyPr/>
                    <a:lstStyle/>
                    <a:p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8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210682"/>
                  </a:ext>
                </a:extLst>
              </a:tr>
            </a:tbl>
          </a:graphicData>
        </a:graphic>
      </p:graphicFrame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73F7A13-5E2E-69D4-94B8-C98E610FE30E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28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D9AD9F-60F1-5E90-5AAA-043AADD51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009" y="1882388"/>
            <a:ext cx="11319996" cy="2898335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</a:pP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demande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Fonds de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éveloppement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veut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concise (pas plus de 10 diapositives) et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imite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quoi on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pourrait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s'attendre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pour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une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présentation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type pitch de capital-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risque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Veuillez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prendre le temps de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préparer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des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réponses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concises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mais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réfléchies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et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percutantes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dans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toutes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les sections.</a:t>
            </a:r>
          </a:p>
          <a:p>
            <a:pPr lvl="0" algn="just">
              <a:lnSpc>
                <a:spcPct val="115000"/>
              </a:lnSpc>
            </a:pPr>
            <a:endParaRPr lang="en-CA" sz="8000" dirty="0">
              <a:effectLst/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Pour plus de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détails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sur les conditions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d'éligibilité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et sur la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façon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remplir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cette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demande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veuillez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consulter le document des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lignes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directrices pour les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candidats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disponible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l'adresse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https://cmie.ca/fr/appels-a-propositions/</a:t>
            </a:r>
            <a:r>
              <a:rPr lang="en-CA" sz="8000" dirty="0">
                <a:effectLst/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</a:pPr>
            <a:endParaRPr lang="en-CA" sz="8000" dirty="0">
              <a:effectLst/>
              <a:latin typeface="Futura PT Book" panose="020B060402020202020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Il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s'agit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d'une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candidature non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confidentielle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Lors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deuxième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série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candidatures, des CDA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seront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signés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et des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supplémentaires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pourront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être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partagées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CA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1D99CE2-A3B0-9AFF-C598-012680ADB15A}"/>
              </a:ext>
            </a:extLst>
          </p:cNvPr>
          <p:cNvSpPr/>
          <p:nvPr/>
        </p:nvSpPr>
        <p:spPr>
          <a:xfrm>
            <a:off x="261257" y="1793617"/>
            <a:ext cx="11665700" cy="423904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EF57C1-8AFB-704C-0682-D5FC5A3937F6}"/>
              </a:ext>
            </a:extLst>
          </p:cNvPr>
          <p:cNvSpPr txBox="1"/>
          <p:nvPr/>
        </p:nvSpPr>
        <p:spPr>
          <a:xfrm>
            <a:off x="4591878" y="426769"/>
            <a:ext cx="41346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utura PT Medium" panose="020B0604020202020204" charset="0"/>
              </a:rPr>
              <a:t>INFORMATIONS GÉNÉRALES</a:t>
            </a:r>
            <a:endParaRPr lang="en-CA" sz="2800" dirty="0">
              <a:latin typeface="Futura PT Medium" panose="020B0604020202020204" charset="0"/>
            </a:endParaRPr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74FC9459-B481-9527-9AED-E2826FFFF426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8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D9AD9F-60F1-5E90-5AAA-043AADD51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680" y="1782992"/>
            <a:ext cx="5069463" cy="4431779"/>
          </a:xfrm>
        </p:spPr>
        <p:txBody>
          <a:bodyPr>
            <a:normAutofit fontScale="25000" lnSpcReduction="20000"/>
          </a:bodyPr>
          <a:lstStyle/>
          <a:p>
            <a:pPr algn="just">
              <a:spcAft>
                <a:spcPts val="1200"/>
              </a:spcAft>
            </a:pPr>
            <a:r>
              <a:rPr lang="en-US" sz="8000" dirty="0"/>
              <a:t>Nom du </a:t>
            </a:r>
            <a:r>
              <a:rPr lang="en-US" sz="8000" dirty="0" err="1"/>
              <a:t>projet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 err="1"/>
              <a:t>Demandeur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/>
              <a:t>Ville et province du </a:t>
            </a:r>
            <a:r>
              <a:rPr lang="en-US" sz="8000" dirty="0" err="1"/>
              <a:t>demandeur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 err="1"/>
              <a:t>Financement</a:t>
            </a:r>
            <a:r>
              <a:rPr lang="en-US" sz="8000" dirty="0"/>
              <a:t> </a:t>
            </a:r>
            <a:r>
              <a:rPr lang="en-US" sz="8000" dirty="0" err="1"/>
              <a:t>demandé</a:t>
            </a:r>
            <a:r>
              <a:rPr lang="en-US" sz="8000" dirty="0"/>
              <a:t>: $</a:t>
            </a:r>
          </a:p>
          <a:p>
            <a:pPr algn="just">
              <a:spcAft>
                <a:spcPts val="1200"/>
              </a:spcAft>
            </a:pPr>
            <a:r>
              <a:rPr lang="en-US" sz="8000" dirty="0"/>
              <a:t>Source de </a:t>
            </a:r>
            <a:r>
              <a:rPr lang="en-US" sz="8000" dirty="0" err="1"/>
              <a:t>financement</a:t>
            </a:r>
            <a:r>
              <a:rPr lang="en-US" sz="8000" dirty="0"/>
              <a:t> de </a:t>
            </a:r>
            <a:r>
              <a:rPr lang="en-US" sz="8000" dirty="0" err="1"/>
              <a:t>contrepartie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/>
              <a:t>Date de début </a:t>
            </a:r>
            <a:r>
              <a:rPr lang="en-US" sz="8000" dirty="0" err="1"/>
              <a:t>prévue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/>
              <a:t>Date de fin </a:t>
            </a:r>
            <a:r>
              <a:rPr lang="en-US" sz="8000" dirty="0" err="1"/>
              <a:t>prévue</a:t>
            </a:r>
            <a:r>
              <a:rPr lang="en-US" sz="8000" dirty="0"/>
              <a:t>:</a:t>
            </a:r>
          </a:p>
          <a:p>
            <a:pPr algn="just">
              <a:spcAft>
                <a:spcPts val="1200"/>
              </a:spcAft>
            </a:pPr>
            <a:r>
              <a:rPr lang="en-US" sz="8000" dirty="0" err="1"/>
              <a:t>Niveau</a:t>
            </a:r>
            <a:r>
              <a:rPr lang="en-US" sz="8000" dirty="0"/>
              <a:t> de </a:t>
            </a:r>
            <a:r>
              <a:rPr lang="en-US" sz="8000" dirty="0" err="1"/>
              <a:t>maturité</a:t>
            </a:r>
            <a:r>
              <a:rPr lang="en-US" sz="8000" dirty="0"/>
              <a:t> </a:t>
            </a:r>
            <a:r>
              <a:rPr lang="en-US" sz="8000" dirty="0" err="1"/>
              <a:t>technologique</a:t>
            </a:r>
            <a:r>
              <a:rPr lang="en-US" sz="8000" dirty="0"/>
              <a:t>-Début:</a:t>
            </a:r>
          </a:p>
          <a:p>
            <a:pPr algn="just">
              <a:spcAft>
                <a:spcPts val="1200"/>
              </a:spcAft>
            </a:pPr>
            <a:r>
              <a:rPr lang="en-US" sz="8000" dirty="0" err="1"/>
              <a:t>Niveau</a:t>
            </a:r>
            <a:r>
              <a:rPr lang="en-US" sz="8000" dirty="0"/>
              <a:t> de </a:t>
            </a:r>
            <a:r>
              <a:rPr lang="en-US" sz="8000" dirty="0" err="1"/>
              <a:t>maturité</a:t>
            </a:r>
            <a:r>
              <a:rPr lang="en-US" sz="8000" dirty="0"/>
              <a:t> </a:t>
            </a:r>
            <a:r>
              <a:rPr lang="en-US" sz="8000" dirty="0" err="1"/>
              <a:t>technologique</a:t>
            </a:r>
            <a:r>
              <a:rPr lang="en-US" sz="8000" dirty="0"/>
              <a:t> – Fin:</a:t>
            </a:r>
            <a:endParaRPr lang="en-CA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3ED285C-C8FD-3251-3C65-6F2CE64B7A6A}"/>
              </a:ext>
            </a:extLst>
          </p:cNvPr>
          <p:cNvSpPr/>
          <p:nvPr/>
        </p:nvSpPr>
        <p:spPr>
          <a:xfrm>
            <a:off x="241416" y="1515321"/>
            <a:ext cx="5760882" cy="499762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6232773" y="1515322"/>
            <a:ext cx="5760882" cy="499762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6328257" y="1699880"/>
            <a:ext cx="538998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u="sng" dirty="0">
                <a:latin typeface="Futura PT Book" panose="020B0604020202020204" charset="0"/>
              </a:rPr>
              <a:t>Description </a:t>
            </a:r>
            <a:r>
              <a:rPr lang="en-US" sz="2000" u="sng" dirty="0" err="1">
                <a:latin typeface="Futura PT Book" panose="020B0604020202020204" charset="0"/>
              </a:rPr>
              <a:t>ultime</a:t>
            </a:r>
            <a:r>
              <a:rPr lang="en-US" sz="2000" u="sng" dirty="0">
                <a:latin typeface="Futura PT Book" panose="020B0604020202020204" charset="0"/>
              </a:rPr>
              <a:t> du </a:t>
            </a:r>
            <a:r>
              <a:rPr lang="en-US" sz="2000" u="sng" dirty="0" err="1">
                <a:latin typeface="Futura PT Book" panose="020B0604020202020204" charset="0"/>
              </a:rPr>
              <a:t>produit</a:t>
            </a:r>
            <a:r>
              <a:rPr lang="en-US" sz="2000" u="sng" dirty="0">
                <a:latin typeface="Futura PT Book" panose="020B0604020202020204" charset="0"/>
              </a:rPr>
              <a:t>:</a:t>
            </a: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u="sng" dirty="0">
                <a:latin typeface="Futura PT Book" panose="020B0604020202020204" charset="0"/>
              </a:rPr>
              <a:t>Marché accessible total et </a:t>
            </a:r>
            <a:r>
              <a:rPr lang="en-US" sz="2000" u="sng" dirty="0" err="1">
                <a:latin typeface="Futura PT Book" panose="020B0604020202020204" charset="0"/>
              </a:rPr>
              <a:t>croissance</a:t>
            </a:r>
            <a:r>
              <a:rPr lang="en-US" sz="2000" u="sng" dirty="0">
                <a:latin typeface="Futura PT Book" panose="020B0604020202020204" charset="0"/>
              </a:rPr>
              <a:t>:</a:t>
            </a: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Compétition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principale</a:t>
            </a:r>
            <a:r>
              <a:rPr lang="en-US" sz="2000" u="sng" dirty="0">
                <a:latin typeface="Futura PT Book" panose="020B0604020202020204" charset="0"/>
              </a:rPr>
              <a:t>:</a:t>
            </a:r>
            <a:endParaRPr lang="en-US" sz="1600" dirty="0"/>
          </a:p>
          <a:p>
            <a:pPr>
              <a:spcAft>
                <a:spcPts val="1200"/>
              </a:spcAft>
            </a:pPr>
            <a:endParaRPr lang="en-CA" sz="1600" dirty="0"/>
          </a:p>
          <a:p>
            <a:pPr>
              <a:spcAft>
                <a:spcPts val="1200"/>
              </a:spcAft>
            </a:pP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91878" y="426769"/>
            <a:ext cx="4134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utura PT Medium" panose="020B0604020202020204" charset="0"/>
              </a:rPr>
              <a:t>RÉSUMÉ</a:t>
            </a:r>
            <a:endParaRPr lang="en-CA" sz="2800" dirty="0">
              <a:latin typeface="Futura PT Medium" panose="020B060402020202020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840FCF57-8B35-8547-DC35-3305AA9BE82D}"/>
              </a:ext>
            </a:extLst>
          </p:cNvPr>
          <p:cNvSpPr txBox="1">
            <a:spLocks/>
          </p:cNvSpPr>
          <p:nvPr/>
        </p:nvSpPr>
        <p:spPr>
          <a:xfrm>
            <a:off x="241416" y="6512948"/>
            <a:ext cx="2090057" cy="21933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129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D31459-5506-A681-05CB-BC074F6C2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768868"/>
              </p:ext>
            </p:extLst>
          </p:nvPr>
        </p:nvGraphicFramePr>
        <p:xfrm>
          <a:off x="480908" y="2507958"/>
          <a:ext cx="1128583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0874">
                  <a:extLst>
                    <a:ext uri="{9D8B030D-6E8A-4147-A177-3AD203B41FA5}">
                      <a16:colId xmlns:a16="http://schemas.microsoft.com/office/drawing/2014/main" val="1244265188"/>
                    </a:ext>
                  </a:extLst>
                </a:gridCol>
                <a:gridCol w="3578087">
                  <a:extLst>
                    <a:ext uri="{9D8B030D-6E8A-4147-A177-3AD203B41FA5}">
                      <a16:colId xmlns:a16="http://schemas.microsoft.com/office/drawing/2014/main" val="2365525076"/>
                    </a:ext>
                  </a:extLst>
                </a:gridCol>
                <a:gridCol w="3776870">
                  <a:extLst>
                    <a:ext uri="{9D8B030D-6E8A-4147-A177-3AD203B41FA5}">
                      <a16:colId xmlns:a16="http://schemas.microsoft.com/office/drawing/2014/main" val="2069748543"/>
                    </a:ext>
                  </a:extLst>
                </a:gridCol>
              </a:tblGrid>
              <a:tr h="30634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Caractéristique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Critères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Optimaux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Critères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Minimaux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Acceptables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4544991"/>
                  </a:ext>
                </a:extLst>
              </a:tr>
              <a:tr h="260435">
                <a:tc>
                  <a:txBody>
                    <a:bodyPr/>
                    <a:lstStyle/>
                    <a:p>
                      <a:r>
                        <a:rPr lang="en-US" sz="1600">
                          <a:latin typeface="Futura PT Book" panose="020B0604020202020204" charset="0"/>
                        </a:rPr>
                        <a:t>Indication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7480259"/>
                  </a:ext>
                </a:extLst>
              </a:tr>
              <a:tr h="2604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latin typeface="Futura PT Book" panose="020B0604020202020204" charset="0"/>
                        </a:rPr>
                        <a:t>Rendement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/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Rendement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Radiochimique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9321879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Pureté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/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Pureté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Radiochimique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5695792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Stabilité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/Durée de Conservation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7612593"/>
                  </a:ext>
                </a:extLst>
              </a:tr>
              <a:tr h="261200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Sélectivité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2079243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utura PT Book" panose="020B0604020202020204" charset="0"/>
                        </a:rPr>
                        <a:t>Formulation/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Solubilité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276442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Voie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d'excrétion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4128504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Toxicité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4368065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Faisabilité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à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grande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échelle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4515965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Futura PT Book" panose="020B0604020202020204" charset="0"/>
                        </a:rPr>
                        <a:t>Dosage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9025867"/>
                  </a:ext>
                </a:extLst>
              </a:tr>
              <a:tr h="264829">
                <a:tc>
                  <a:txBody>
                    <a:bodyPr/>
                    <a:lstStyle/>
                    <a:p>
                      <a:r>
                        <a:rPr lang="en-US" sz="1600" dirty="0" err="1">
                          <a:latin typeface="Futura PT Book" panose="020B0604020202020204" charset="0"/>
                        </a:rPr>
                        <a:t>Voie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d'administration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533591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6B3C699-7184-16DB-3E85-BB1848EAAB34}"/>
              </a:ext>
            </a:extLst>
          </p:cNvPr>
          <p:cNvSpPr txBox="1"/>
          <p:nvPr/>
        </p:nvSpPr>
        <p:spPr>
          <a:xfrm>
            <a:off x="4591877" y="208106"/>
            <a:ext cx="4224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400" dirty="0">
                <a:latin typeface="Futura PT Medium" panose="020B0604020202020204" charset="0"/>
              </a:rPr>
              <a:t>PROFIL DU PRODUIT CIBLE</a:t>
            </a:r>
            <a:endParaRPr lang="en-CA" sz="2400" dirty="0">
              <a:latin typeface="Futura PT Medium" panose="020B0604020202020204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77A3969C-5696-F1C6-315C-7CAF70503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3826" y="1495176"/>
            <a:ext cx="11319996" cy="830996"/>
          </a:xfrm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15000"/>
              </a:lnSpc>
            </a:pP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Vous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trouverez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ci-dessous des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exemples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certaines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caractéristiques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prendre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compte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dans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votre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produit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cible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. Les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caractéristiques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varient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selon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le type de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produit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technologie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des isotopes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médicaux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radiopharmaceutique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diagnostique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CA" sz="8000" dirty="0" err="1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thérapeutique</a:t>
            </a:r>
            <a:r>
              <a:rPr lang="en-CA" sz="8000" dirty="0">
                <a:latin typeface="Futura PT Book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, etc.).</a:t>
            </a:r>
            <a:endParaRPr lang="en-CA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BBE03E-82B5-CC3D-3222-E2DEDA6D7710}"/>
              </a:ext>
            </a:extLst>
          </p:cNvPr>
          <p:cNvSpPr/>
          <p:nvPr/>
        </p:nvSpPr>
        <p:spPr>
          <a:xfrm>
            <a:off x="345057" y="1459909"/>
            <a:ext cx="11581900" cy="95410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88A31B73-C08D-58A9-C284-367FB566406C}"/>
              </a:ext>
            </a:extLst>
          </p:cNvPr>
          <p:cNvSpPr txBox="1">
            <a:spLocks/>
          </p:cNvSpPr>
          <p:nvPr/>
        </p:nvSpPr>
        <p:spPr>
          <a:xfrm>
            <a:off x="118752" y="6531318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9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D9AD9F-60F1-5E90-5AAA-043AADD51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680" y="1693541"/>
            <a:ext cx="5590675" cy="4431779"/>
          </a:xfrm>
        </p:spPr>
        <p:txBody>
          <a:bodyPr>
            <a:normAutofit fontScale="250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US" sz="8000" u="sng" dirty="0" err="1">
                <a:latin typeface="Futura PT Book" panose="020B0604020202020204" charset="0"/>
              </a:rPr>
              <a:t>Propriété</a:t>
            </a:r>
            <a:r>
              <a:rPr lang="en-US" sz="8000" u="sng" dirty="0">
                <a:latin typeface="Futura PT Book" panose="020B0604020202020204" charset="0"/>
              </a:rPr>
              <a:t> </a:t>
            </a:r>
            <a:r>
              <a:rPr lang="en-US" sz="8000" u="sng" dirty="0" err="1">
                <a:latin typeface="Futura PT Book" panose="020B0604020202020204" charset="0"/>
              </a:rPr>
              <a:t>intellectuelle</a:t>
            </a:r>
            <a:r>
              <a:rPr lang="en-US" sz="8000" u="sng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7200" dirty="0">
                <a:latin typeface="Futura PT Book" panose="020B0604020202020204" charset="0"/>
              </a:rPr>
              <a:t>Quelle </a:t>
            </a:r>
            <a:r>
              <a:rPr lang="en-US" sz="7200" dirty="0" err="1">
                <a:latin typeface="Futura PT Book" panose="020B0604020202020204" charset="0"/>
              </a:rPr>
              <a:t>est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votre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stratégie</a:t>
            </a:r>
            <a:r>
              <a:rPr lang="en-US" sz="7200" dirty="0">
                <a:latin typeface="Futura PT Book" panose="020B0604020202020204" charset="0"/>
              </a:rPr>
              <a:t> pour </a:t>
            </a:r>
            <a:r>
              <a:rPr lang="en-US" sz="7200" dirty="0" err="1">
                <a:latin typeface="Futura PT Book" panose="020B0604020202020204" charset="0"/>
              </a:rPr>
              <a:t>protéger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votre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propriété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intellectuelle</a:t>
            </a:r>
            <a:r>
              <a:rPr lang="en-US" sz="7200" dirty="0">
                <a:latin typeface="Futura PT Book" panose="020B0604020202020204" charset="0"/>
              </a:rPr>
              <a:t> (secret commercial, savoir-faire, brevet, etc.)?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Décrivez</a:t>
            </a:r>
            <a:r>
              <a:rPr lang="en-US" sz="7200" dirty="0">
                <a:latin typeface="Futura PT Book" panose="020B0604020202020204" charset="0"/>
              </a:rPr>
              <a:t> les brevets et la </a:t>
            </a:r>
            <a:r>
              <a:rPr lang="en-US" sz="7200" dirty="0" err="1">
                <a:latin typeface="Futura PT Book" panose="020B0604020202020204" charset="0"/>
              </a:rPr>
              <a:t>stratégie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d'application</a:t>
            </a:r>
            <a:r>
              <a:rPr lang="en-US" sz="7200" dirty="0">
                <a:latin typeface="Futura PT Book" panose="020B060402020202020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Pourquoi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votre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produit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est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brevetable</a:t>
            </a:r>
            <a:r>
              <a:rPr lang="en-US" sz="7200" dirty="0">
                <a:latin typeface="Futura PT Book" panose="020B060402020202020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7200" dirty="0">
                <a:latin typeface="Futura PT Book" panose="020B0604020202020204" charset="0"/>
              </a:rPr>
              <a:t>Une recherche IP a-t-</a:t>
            </a:r>
            <a:r>
              <a:rPr lang="en-US" sz="7200" dirty="0" err="1">
                <a:latin typeface="Futura PT Book" panose="020B0604020202020204" charset="0"/>
              </a:rPr>
              <a:t>elle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été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effectuée</a:t>
            </a:r>
            <a:r>
              <a:rPr lang="en-US" sz="7200" dirty="0">
                <a:latin typeface="Futura PT Book" panose="020B060402020202020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Qu’y</a:t>
            </a:r>
            <a:r>
              <a:rPr lang="en-US" sz="7200" dirty="0">
                <a:latin typeface="Futura PT Book" panose="020B0604020202020204" charset="0"/>
              </a:rPr>
              <a:t> a-t-il de nouveau et </a:t>
            </a:r>
            <a:r>
              <a:rPr lang="en-US" sz="7200" dirty="0" err="1">
                <a:latin typeface="Futura PT Book" panose="020B0604020202020204" charset="0"/>
              </a:rPr>
              <a:t>d’inventif</a:t>
            </a:r>
            <a:r>
              <a:rPr lang="en-US" sz="7200" dirty="0">
                <a:latin typeface="Futura PT Book" panose="020B0604020202020204" charset="0"/>
              </a:rPr>
              <a:t> dans </a:t>
            </a:r>
            <a:r>
              <a:rPr lang="en-US" sz="7200" dirty="0" err="1">
                <a:latin typeface="Futura PT Book" panose="020B0604020202020204" charset="0"/>
              </a:rPr>
              <a:t>votre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technologie</a:t>
            </a:r>
            <a:r>
              <a:rPr lang="en-US" sz="7200" dirty="0">
                <a:latin typeface="Futura PT Book" panose="020B060402020202020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L'opportunité</a:t>
            </a:r>
            <a:r>
              <a:rPr lang="en-US" sz="7200" dirty="0">
                <a:latin typeface="Futura PT Book" panose="020B0604020202020204" charset="0"/>
              </a:rPr>
              <a:t> de brevet </a:t>
            </a:r>
            <a:r>
              <a:rPr lang="en-US" sz="7200" dirty="0" err="1">
                <a:latin typeface="Futura PT Book" panose="020B0604020202020204" charset="0"/>
              </a:rPr>
              <a:t>est-elle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une</a:t>
            </a:r>
            <a:r>
              <a:rPr lang="en-US" sz="7200" dirty="0">
                <a:latin typeface="Futura PT Book" panose="020B0604020202020204" charset="0"/>
              </a:rPr>
              <a:t> composition de matière, de </a:t>
            </a:r>
            <a:r>
              <a:rPr lang="en-US" sz="7200" dirty="0" err="1">
                <a:latin typeface="Futura PT Book" panose="020B0604020202020204" charset="0"/>
              </a:rPr>
              <a:t>dispositif</a:t>
            </a:r>
            <a:r>
              <a:rPr lang="en-US" sz="7200" dirty="0">
                <a:latin typeface="Futura PT Book" panose="020B0604020202020204" charset="0"/>
              </a:rPr>
              <a:t>, </a:t>
            </a:r>
            <a:r>
              <a:rPr lang="en-US" sz="7200" dirty="0" err="1">
                <a:latin typeface="Futura PT Book" panose="020B0604020202020204" charset="0"/>
              </a:rPr>
              <a:t>d'utilisation</a:t>
            </a:r>
            <a:r>
              <a:rPr lang="en-US" sz="7200" dirty="0">
                <a:latin typeface="Futura PT Book" panose="020B060402020202020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À</a:t>
            </a:r>
            <a:r>
              <a:rPr lang="en-US" sz="7200" dirty="0">
                <a:latin typeface="Futura PT Book" panose="020B0604020202020204" charset="0"/>
              </a:rPr>
              <a:t> qui </a:t>
            </a:r>
            <a:r>
              <a:rPr lang="en-US" sz="7200" dirty="0" err="1">
                <a:latin typeface="Futura PT Book" panose="020B0604020202020204" charset="0"/>
              </a:rPr>
              <a:t>appartient</a:t>
            </a:r>
            <a:r>
              <a:rPr lang="en-US" sz="7200" dirty="0">
                <a:latin typeface="Futura PT Book" panose="020B0604020202020204" charset="0"/>
              </a:rPr>
              <a:t> la </a:t>
            </a:r>
            <a:r>
              <a:rPr lang="en-US" sz="7200" dirty="0" err="1">
                <a:latin typeface="Futura PT Book" panose="020B0604020202020204" charset="0"/>
              </a:rPr>
              <a:t>propriété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intellectuelle</a:t>
            </a:r>
            <a:r>
              <a:rPr lang="en-US" sz="7200" dirty="0">
                <a:latin typeface="Futura PT Book" panose="020B0604020202020204" charset="0"/>
              </a:rPr>
              <a:t> ? </a:t>
            </a:r>
            <a:r>
              <a:rPr lang="en-US" sz="7200" dirty="0" err="1">
                <a:latin typeface="Futura PT Book" panose="020B0604020202020204" charset="0"/>
              </a:rPr>
              <a:t>Individuel</a:t>
            </a:r>
            <a:r>
              <a:rPr lang="en-US" sz="7200" dirty="0">
                <a:latin typeface="Futura PT Book" panose="020B0604020202020204" charset="0"/>
              </a:rPr>
              <a:t>? Institution? A-t-il </a:t>
            </a:r>
            <a:r>
              <a:rPr lang="en-US" sz="7200" dirty="0" err="1">
                <a:latin typeface="Futura PT Book" panose="020B0604020202020204" charset="0"/>
              </a:rPr>
              <a:t>été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correctement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attribué</a:t>
            </a:r>
            <a:r>
              <a:rPr lang="en-US" sz="7200" dirty="0">
                <a:latin typeface="Futura PT Book" panose="020B060402020202020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7200" dirty="0" err="1">
                <a:latin typeface="Futura PT Book" panose="020B0604020202020204" charset="0"/>
              </a:rPr>
              <a:t>Quel</a:t>
            </a:r>
            <a:r>
              <a:rPr lang="en-US" sz="7200" dirty="0">
                <a:latin typeface="Futura PT Book" panose="020B0604020202020204" charset="0"/>
              </a:rPr>
              <a:t> savoir-faire </a:t>
            </a:r>
            <a:r>
              <a:rPr lang="en-US" sz="7200" dirty="0" err="1">
                <a:latin typeface="Futura PT Book" panose="020B0604020202020204" charset="0"/>
              </a:rPr>
              <a:t>supplémentaire</a:t>
            </a:r>
            <a:r>
              <a:rPr lang="en-US" sz="7200" dirty="0">
                <a:latin typeface="Futura PT Book" panose="020B0604020202020204" charset="0"/>
              </a:rPr>
              <a:t> </a:t>
            </a:r>
            <a:r>
              <a:rPr lang="en-US" sz="7200" dirty="0" err="1">
                <a:latin typeface="Futura PT Book" panose="020B0604020202020204" charset="0"/>
              </a:rPr>
              <a:t>protège</a:t>
            </a:r>
            <a:r>
              <a:rPr lang="en-US" sz="7200" dirty="0">
                <a:latin typeface="Futura PT Book" panose="020B0604020202020204" charset="0"/>
              </a:rPr>
              <a:t> le </a:t>
            </a:r>
            <a:r>
              <a:rPr lang="en-US" sz="7200" dirty="0" err="1">
                <a:latin typeface="Futura PT Book" panose="020B0604020202020204" charset="0"/>
              </a:rPr>
              <a:t>produit</a:t>
            </a:r>
            <a:r>
              <a:rPr lang="en-US" sz="7200" dirty="0">
                <a:latin typeface="Futura PT Book" panose="020B0604020202020204" charset="0"/>
              </a:rPr>
              <a:t> final?</a:t>
            </a:r>
            <a:endParaRPr lang="en-CA" sz="200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3ED285C-C8FD-3251-3C65-6F2CE64B7A6A}"/>
              </a:ext>
            </a:extLst>
          </p:cNvPr>
          <p:cNvSpPr/>
          <p:nvPr/>
        </p:nvSpPr>
        <p:spPr>
          <a:xfrm>
            <a:off x="241416" y="1515322"/>
            <a:ext cx="5760882" cy="49976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6232773" y="1515322"/>
            <a:ext cx="5760882" cy="499762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6328257" y="1650185"/>
            <a:ext cx="538998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Décrivez</a:t>
            </a:r>
            <a:r>
              <a:rPr lang="en-US" sz="2000" u="sng" dirty="0">
                <a:latin typeface="Futura PT Book" panose="020B0604020202020204" charset="0"/>
              </a:rPr>
              <a:t> le </a:t>
            </a:r>
            <a:r>
              <a:rPr lang="en-US" sz="2000" u="sng" dirty="0" err="1">
                <a:latin typeface="Futura PT Book" panose="020B0604020202020204" charset="0"/>
              </a:rPr>
              <a:t>problème</a:t>
            </a:r>
            <a:r>
              <a:rPr lang="en-US" sz="2000" u="sng" dirty="0">
                <a:latin typeface="Futura PT Book" panose="020B0604020202020204" charset="0"/>
              </a:rPr>
              <a:t> commercial que </a:t>
            </a:r>
            <a:r>
              <a:rPr lang="en-US" sz="2000" u="sng" dirty="0" err="1">
                <a:latin typeface="Futura PT Book" panose="020B0604020202020204" charset="0"/>
              </a:rPr>
              <a:t>votre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produit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résout</a:t>
            </a:r>
            <a:r>
              <a:rPr lang="en-US" sz="2000" u="sng" dirty="0">
                <a:latin typeface="Futura PT Book" panose="020B0604020202020204" charset="0"/>
              </a:rPr>
              <a:t> :</a:t>
            </a:r>
          </a:p>
          <a:p>
            <a:pPr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>
              <a:spcAft>
                <a:spcPts val="600"/>
              </a:spcAft>
            </a:pPr>
            <a:endParaRPr lang="en-US" sz="2000" u="sng" dirty="0">
              <a:latin typeface="Futura PT Book" panose="020B0604020202020204" charset="0"/>
            </a:endParaRPr>
          </a:p>
          <a:p>
            <a:pPr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Différenciation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concurrentielle</a:t>
            </a:r>
            <a:r>
              <a:rPr lang="en-US" sz="2000" u="sng" dirty="0">
                <a:latin typeface="Futura PT Book" panose="020B0604020202020204" charset="0"/>
              </a:rPr>
              <a:t> :</a:t>
            </a:r>
            <a:endParaRPr lang="en-US" sz="1600" dirty="0"/>
          </a:p>
          <a:p>
            <a:pPr algn="just">
              <a:spcAft>
                <a:spcPts val="1200"/>
              </a:spcAft>
            </a:pPr>
            <a:endParaRPr lang="en-CA" sz="1600" dirty="0"/>
          </a:p>
          <a:p>
            <a:pPr>
              <a:spcAft>
                <a:spcPts val="1200"/>
              </a:spcAft>
            </a:pP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91877" y="227989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800" dirty="0">
                <a:latin typeface="Futura PT Medium" panose="020B0604020202020204" charset="0"/>
              </a:rPr>
              <a:t>AVANTAGE COMPÉTITIF</a:t>
            </a:r>
            <a:endParaRPr lang="en-CA" sz="2800" dirty="0">
              <a:latin typeface="Futura PT Medium" panose="020B0604020202020204" charset="0"/>
            </a:endParaRPr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72557BDD-DD47-AE56-64C0-43B6CDF66097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764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198783" y="4353342"/>
            <a:ext cx="11794872" cy="21397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323019" y="4472901"/>
            <a:ext cx="1152442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Preuve</a:t>
            </a:r>
            <a:r>
              <a:rPr lang="en-US" sz="2000" u="sng" dirty="0">
                <a:latin typeface="Futura PT Book" panose="020B0604020202020204" charset="0"/>
              </a:rPr>
              <a:t> que </a:t>
            </a:r>
            <a:r>
              <a:rPr lang="en-US" sz="2000" u="sng" dirty="0" err="1">
                <a:latin typeface="Futura PT Book" panose="020B0604020202020204" charset="0"/>
              </a:rPr>
              <a:t>l'équipe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peut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mener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à</a:t>
            </a:r>
            <a:r>
              <a:rPr lang="en-US" sz="2000" u="sng" dirty="0">
                <a:latin typeface="Futura PT Book" panose="020B0604020202020204" charset="0"/>
              </a:rPr>
              <a:t> bien et </a:t>
            </a:r>
            <a:r>
              <a:rPr lang="en-US" sz="2000" u="sng" dirty="0" err="1">
                <a:latin typeface="Futura PT Book" panose="020B0604020202020204" charset="0"/>
              </a:rPr>
              <a:t>finalement</a:t>
            </a:r>
            <a:r>
              <a:rPr lang="en-US" sz="2000" u="sng" dirty="0">
                <a:latin typeface="Futura PT Book" panose="020B0604020202020204" charset="0"/>
              </a:rPr>
              <a:t> </a:t>
            </a:r>
            <a:r>
              <a:rPr lang="en-US" sz="2000" u="sng" dirty="0" err="1">
                <a:latin typeface="Futura PT Book" panose="020B0604020202020204" charset="0"/>
              </a:rPr>
              <a:t>commercialiser</a:t>
            </a:r>
            <a:r>
              <a:rPr lang="en-US" sz="2000" u="sng" dirty="0">
                <a:latin typeface="Futura PT Book" panose="020B0604020202020204" charset="0"/>
              </a:rPr>
              <a:t> le </a:t>
            </a:r>
            <a:r>
              <a:rPr lang="en-US" sz="2000" u="sng" dirty="0" err="1">
                <a:latin typeface="Futura PT Book" panose="020B0604020202020204" charset="0"/>
              </a:rPr>
              <a:t>projet</a:t>
            </a:r>
            <a:r>
              <a:rPr lang="en-US" sz="2000" u="sng" dirty="0">
                <a:latin typeface="Futura PT Book" panose="020B0604020202020204" charset="0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Expérience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historique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en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commercialisation</a:t>
            </a:r>
            <a:endParaRPr lang="en-US" sz="2000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Projets</a:t>
            </a:r>
            <a:r>
              <a:rPr lang="en-US" sz="2000" dirty="0">
                <a:latin typeface="Futura PT Book" panose="020B0604020202020204" charset="0"/>
              </a:rPr>
              <a:t> sur </a:t>
            </a:r>
            <a:r>
              <a:rPr lang="en-US" sz="2000" dirty="0" err="1">
                <a:latin typeface="Futura PT Book" panose="020B0604020202020204" charset="0"/>
              </a:rPr>
              <a:t>lesquels</a:t>
            </a:r>
            <a:r>
              <a:rPr lang="en-US" sz="2000" dirty="0">
                <a:latin typeface="Futura PT Book" panose="020B0604020202020204" charset="0"/>
              </a:rPr>
              <a:t> les </a:t>
            </a:r>
            <a:r>
              <a:rPr lang="en-US" sz="2000" dirty="0" err="1">
                <a:latin typeface="Futura PT Book" panose="020B0604020202020204" charset="0"/>
              </a:rPr>
              <a:t>membres</a:t>
            </a:r>
            <a:r>
              <a:rPr lang="en-US" sz="2000" dirty="0">
                <a:latin typeface="Futura PT Book" panose="020B0604020202020204" charset="0"/>
              </a:rPr>
              <a:t> de </a:t>
            </a:r>
            <a:r>
              <a:rPr lang="en-US" sz="2000" dirty="0" err="1">
                <a:latin typeface="Futura PT Book" panose="020B0604020202020204" charset="0"/>
              </a:rPr>
              <a:t>l'équipe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ont</a:t>
            </a:r>
            <a:r>
              <a:rPr lang="en-US" sz="2000" dirty="0">
                <a:latin typeface="Futura PT Book" panose="020B0604020202020204" charset="0"/>
              </a:rPr>
              <a:t> déjà </a:t>
            </a:r>
            <a:r>
              <a:rPr lang="en-US" sz="2000" dirty="0" err="1">
                <a:latin typeface="Futura PT Book" panose="020B0604020202020204" charset="0"/>
              </a:rPr>
              <a:t>travaillé</a:t>
            </a:r>
            <a:endParaRPr lang="en-US" sz="2000" dirty="0">
              <a:latin typeface="Futura PT Book" panose="020B0604020202020204" charset="0"/>
            </a:endParaRP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Expérience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industrielle</a:t>
            </a:r>
            <a:r>
              <a:rPr lang="en-US" sz="2000" dirty="0">
                <a:latin typeface="Futura PT Book" panose="020B0604020202020204" charset="0"/>
              </a:rPr>
              <a:t> des </a:t>
            </a:r>
            <a:r>
              <a:rPr lang="en-US" sz="2000" dirty="0" err="1">
                <a:latin typeface="Futura PT Book" panose="020B0604020202020204" charset="0"/>
              </a:rPr>
              <a:t>membres</a:t>
            </a:r>
            <a:r>
              <a:rPr lang="en-US" sz="2000" dirty="0">
                <a:latin typeface="Futura PT Book" panose="020B0604020202020204" charset="0"/>
              </a:rPr>
              <a:t> de </a:t>
            </a:r>
            <a:r>
              <a:rPr lang="en-US" sz="2000" dirty="0" err="1">
                <a:latin typeface="Futura PT Book" panose="020B0604020202020204" charset="0"/>
              </a:rPr>
              <a:t>l’équipe</a:t>
            </a: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91878" y="208109"/>
            <a:ext cx="41346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800" dirty="0">
                <a:latin typeface="Futura PT Medium" panose="020B0604020202020204" charset="0"/>
              </a:rPr>
              <a:t>ÉQUIPE</a:t>
            </a:r>
            <a:endParaRPr lang="en-CA" sz="2800" dirty="0">
              <a:latin typeface="Futura PT Medium" panose="020B060402020202020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39C5031-56BC-E2CA-4675-0B249AE6E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03050"/>
              </p:ext>
            </p:extLst>
          </p:nvPr>
        </p:nvGraphicFramePr>
        <p:xfrm>
          <a:off x="198783" y="1533892"/>
          <a:ext cx="11794872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974">
                  <a:extLst>
                    <a:ext uri="{9D8B030D-6E8A-4147-A177-3AD203B41FA5}">
                      <a16:colId xmlns:a16="http://schemas.microsoft.com/office/drawing/2014/main" val="1244265188"/>
                    </a:ext>
                  </a:extLst>
                </a:gridCol>
                <a:gridCol w="2527401">
                  <a:extLst>
                    <a:ext uri="{9D8B030D-6E8A-4147-A177-3AD203B41FA5}">
                      <a16:colId xmlns:a16="http://schemas.microsoft.com/office/drawing/2014/main" val="2365525076"/>
                    </a:ext>
                  </a:extLst>
                </a:gridCol>
                <a:gridCol w="3599662">
                  <a:extLst>
                    <a:ext uri="{9D8B030D-6E8A-4147-A177-3AD203B41FA5}">
                      <a16:colId xmlns:a16="http://schemas.microsoft.com/office/drawing/2014/main" val="2069748543"/>
                    </a:ext>
                  </a:extLst>
                </a:gridCol>
                <a:gridCol w="3540835">
                  <a:extLst>
                    <a:ext uri="{9D8B030D-6E8A-4147-A177-3AD203B41FA5}">
                      <a16:colId xmlns:a16="http://schemas.microsoft.com/office/drawing/2014/main" val="1192889820"/>
                    </a:ext>
                  </a:extLst>
                </a:gridCol>
              </a:tblGrid>
              <a:tr h="53618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Membre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de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l'équipe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Organisation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et emplacement (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ville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, province, pays)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Futura PT Book" panose="020B0604020202020204" charset="0"/>
                        </a:rPr>
                        <a:t>Type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d'organisation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affiliée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(PME,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multinationale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établissement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universitaire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organisation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à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but non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lucratif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,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autre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[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veuillez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préciser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])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Futura PT Book" panose="020B0604020202020204" charset="0"/>
                        </a:rPr>
                        <a:t>Rôle</a:t>
                      </a:r>
                      <a:r>
                        <a:rPr lang="en-US" sz="1600" dirty="0">
                          <a:latin typeface="Futura PT Book" panose="020B0604020202020204" charset="0"/>
                        </a:rPr>
                        <a:t> dans le </a:t>
                      </a:r>
                      <a:r>
                        <a:rPr lang="en-US" sz="1600" dirty="0" err="1">
                          <a:latin typeface="Futura PT Book" panose="020B0604020202020204" charset="0"/>
                        </a:rPr>
                        <a:t>projet</a:t>
                      </a:r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4544991"/>
                  </a:ext>
                </a:extLst>
              </a:tr>
              <a:tr h="310649"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480259"/>
                  </a:ext>
                </a:extLst>
              </a:tr>
              <a:tr h="310649"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695792"/>
                  </a:ext>
                </a:extLst>
              </a:tr>
              <a:tr h="310649"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529474"/>
                  </a:ext>
                </a:extLst>
              </a:tr>
              <a:tr h="310649"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312905"/>
                  </a:ext>
                </a:extLst>
              </a:tr>
              <a:tr h="310649"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sz="1600" dirty="0">
                        <a:latin typeface="Futura PT Book" panose="020B060402020202020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599928"/>
                  </a:ext>
                </a:extLst>
              </a:tr>
            </a:tbl>
          </a:graphicData>
        </a:graphic>
      </p:graphicFrame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3F48984-3A78-5F4F-E82F-1A2B1CFD9868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20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D9AD9F-60F1-5E90-5AAA-043AADD51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680" y="1699880"/>
            <a:ext cx="5507346" cy="2162843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000" u="sng" dirty="0">
                <a:latin typeface="Futura PT Book" panose="020B0604020202020204" charset="0"/>
              </a:rPr>
              <a:t>Plan de travail: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Quel</a:t>
            </a:r>
            <a:r>
              <a:rPr lang="en-US" sz="2000" dirty="0">
                <a:latin typeface="Futura PT Book" panose="020B0604020202020204" charset="0"/>
              </a:rPr>
              <a:t> travail sera </a:t>
            </a:r>
            <a:r>
              <a:rPr lang="en-US" sz="2000" dirty="0" err="1">
                <a:latin typeface="Futura PT Book" panose="020B0604020202020204" charset="0"/>
              </a:rPr>
              <a:t>effectué</a:t>
            </a:r>
            <a:r>
              <a:rPr lang="en-US" sz="2000" dirty="0">
                <a:latin typeface="Futura PT Book" panose="020B0604020202020204" charset="0"/>
              </a:rPr>
              <a:t>, y </a:t>
            </a:r>
            <a:r>
              <a:rPr lang="en-US" sz="2000" dirty="0" err="1">
                <a:latin typeface="Futura PT Book" panose="020B0604020202020204" charset="0"/>
              </a:rPr>
              <a:t>compris</a:t>
            </a:r>
            <a:r>
              <a:rPr lang="en-US" sz="2000" dirty="0">
                <a:latin typeface="Futura PT Book" panose="020B0604020202020204" charset="0"/>
              </a:rPr>
              <a:t> les </a:t>
            </a:r>
            <a:r>
              <a:rPr lang="en-US" sz="2000" dirty="0" err="1">
                <a:latin typeface="Futura PT Book" panose="020B0604020202020204" charset="0"/>
              </a:rPr>
              <a:t>expériences</a:t>
            </a:r>
            <a:r>
              <a:rPr lang="en-US" sz="2000" dirty="0">
                <a:latin typeface="Futura PT Book" panose="020B0604020202020204" charset="0"/>
              </a:rPr>
              <a:t> et les </a:t>
            </a:r>
            <a:r>
              <a:rPr lang="en-US" sz="2000" dirty="0" err="1">
                <a:latin typeface="Futura PT Book" panose="020B0604020202020204" charset="0"/>
              </a:rPr>
              <a:t>résultats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attendus</a:t>
            </a:r>
            <a:r>
              <a:rPr lang="en-US" sz="2000" dirty="0">
                <a:latin typeface="Futura PT Book" panose="020B0604020202020204" charset="0"/>
              </a:rPr>
              <a:t> des </a:t>
            </a:r>
            <a:r>
              <a:rPr lang="en-US" sz="2000" dirty="0" err="1">
                <a:latin typeface="Futura PT Book" panose="020B0604020202020204" charset="0"/>
              </a:rPr>
              <a:t>expériences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clés</a:t>
            </a:r>
            <a:r>
              <a:rPr lang="en-US" sz="2000" dirty="0">
                <a:latin typeface="Futura PT Book" panose="020B0604020202020204" charset="0"/>
              </a:rPr>
              <a:t>?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Où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seront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menés</a:t>
            </a:r>
            <a:r>
              <a:rPr lang="en-US" sz="2000" dirty="0">
                <a:latin typeface="Futura PT Book" panose="020B0604020202020204" charset="0"/>
              </a:rPr>
              <a:t> les travaux?</a:t>
            </a:r>
            <a:endParaRPr lang="en-CA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3ED285C-C8FD-3251-3C65-6F2CE64B7A6A}"/>
              </a:ext>
            </a:extLst>
          </p:cNvPr>
          <p:cNvSpPr/>
          <p:nvPr/>
        </p:nvSpPr>
        <p:spPr>
          <a:xfrm>
            <a:off x="241416" y="1515322"/>
            <a:ext cx="5760882" cy="49976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6232773" y="1515322"/>
            <a:ext cx="5760882" cy="499762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6328257" y="1699880"/>
            <a:ext cx="5389980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CA" sz="2000" u="sng" dirty="0">
                <a:latin typeface="Futura PT Book" panose="020B0604020202020204" charset="0"/>
              </a:rPr>
              <a:t>Budget: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Futura PT Book" panose="020B0604020202020204" charset="0"/>
              </a:rPr>
              <a:t>Main-</a:t>
            </a:r>
            <a:r>
              <a:rPr lang="en-CA" sz="2000" dirty="0" err="1">
                <a:latin typeface="Futura PT Book" panose="020B0604020202020204" charset="0"/>
              </a:rPr>
              <a:t>d'œuvre</a:t>
            </a:r>
            <a:r>
              <a:rPr lang="en-CA" sz="2000" dirty="0">
                <a:latin typeface="Futura PT Book" panose="020B0604020202020204" charset="0"/>
              </a:rPr>
              <a:t> </a:t>
            </a:r>
            <a:r>
              <a:rPr lang="en-CA" sz="2000" dirty="0" err="1">
                <a:latin typeface="Futura PT Book" panose="020B0604020202020204" charset="0"/>
              </a:rPr>
              <a:t>directe</a:t>
            </a:r>
            <a:endParaRPr lang="en-CA" sz="2000" dirty="0">
              <a:latin typeface="Futura PT Book" panose="020B060402020202020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Futura PT Book" panose="020B0604020202020204" charset="0"/>
              </a:rPr>
              <a:t>Aérien</a:t>
            </a:r>
            <a:endParaRPr lang="en-CA" sz="2000" dirty="0">
              <a:latin typeface="Futura PT Book" panose="020B060402020202020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Futura PT Book" panose="020B0604020202020204" charset="0"/>
              </a:rPr>
              <a:t>Matériaux</a:t>
            </a:r>
            <a:r>
              <a:rPr lang="en-CA" sz="2000" dirty="0">
                <a:latin typeface="Futura PT Book" panose="020B0604020202020204" charset="0"/>
              </a:rPr>
              <a:t> directs, </a:t>
            </a:r>
            <a:r>
              <a:rPr lang="en-CA" sz="2000" dirty="0" err="1">
                <a:latin typeface="Futura PT Book" panose="020B0604020202020204" charset="0"/>
              </a:rPr>
              <a:t>fournitures</a:t>
            </a:r>
            <a:r>
              <a:rPr lang="en-CA" sz="2000" dirty="0">
                <a:latin typeface="Futura PT Book" panose="020B0604020202020204" charset="0"/>
              </a:rPr>
              <a:t> et </a:t>
            </a:r>
            <a:r>
              <a:rPr lang="en-CA" sz="2000" dirty="0" err="1">
                <a:latin typeface="Futura PT Book" panose="020B0604020202020204" charset="0"/>
              </a:rPr>
              <a:t>consommables</a:t>
            </a:r>
            <a:endParaRPr lang="en-CA" sz="2000" dirty="0">
              <a:latin typeface="Futura PT Book" panose="020B060402020202020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Futura PT Book" panose="020B0604020202020204" charset="0"/>
              </a:rPr>
              <a:t>Équipement</a:t>
            </a:r>
            <a:endParaRPr lang="en-CA" sz="2000" dirty="0">
              <a:latin typeface="Futura PT Book" panose="020B060402020202020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Futura PT Book" panose="020B0604020202020204" charset="0"/>
              </a:rPr>
              <a:t>Sous-</a:t>
            </a:r>
            <a:r>
              <a:rPr lang="en-CA" sz="2000" dirty="0" err="1">
                <a:latin typeface="Futura PT Book" panose="020B0604020202020204" charset="0"/>
              </a:rPr>
              <a:t>traitants</a:t>
            </a:r>
            <a:r>
              <a:rPr lang="en-CA" sz="2000" dirty="0">
                <a:latin typeface="Futura PT Book" panose="020B0604020202020204" charset="0"/>
              </a:rPr>
              <a:t> et CRO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Futura PT Book" panose="020B0604020202020204" charset="0"/>
              </a:rPr>
              <a:t>Consultants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Futura PT Book" panose="020B0604020202020204" charset="0"/>
              </a:rPr>
              <a:t>Propriété</a:t>
            </a:r>
            <a:r>
              <a:rPr lang="en-CA" sz="2000" dirty="0">
                <a:latin typeface="Futura PT Book" panose="020B0604020202020204" charset="0"/>
              </a:rPr>
              <a:t> </a:t>
            </a:r>
            <a:r>
              <a:rPr lang="en-CA" sz="2000" dirty="0" err="1">
                <a:latin typeface="Futura PT Book" panose="020B0604020202020204" charset="0"/>
              </a:rPr>
              <a:t>intellectuelle</a:t>
            </a:r>
            <a:r>
              <a:rPr lang="en-CA" sz="2000" dirty="0">
                <a:latin typeface="Futura PT Book" panose="020B0604020202020204" charset="0"/>
              </a:rPr>
              <a:t> </a:t>
            </a:r>
            <a:r>
              <a:rPr lang="en-CA" sz="2000" dirty="0" err="1">
                <a:latin typeface="Futura PT Book" panose="020B0604020202020204" charset="0"/>
              </a:rPr>
              <a:t>légale</a:t>
            </a:r>
            <a:endParaRPr lang="en-CA" sz="2000" dirty="0">
              <a:latin typeface="Futura PT Book" panose="020B060402020202020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>
                <a:latin typeface="Futura PT Book" panose="020B0604020202020204" charset="0"/>
              </a:rPr>
              <a:t>Voyage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CA" sz="2000" dirty="0" err="1">
                <a:latin typeface="Futura PT Book" panose="020B0604020202020204" charset="0"/>
              </a:rPr>
              <a:t>Autres</a:t>
            </a:r>
            <a:r>
              <a:rPr lang="en-CA" sz="2000" dirty="0">
                <a:latin typeface="Futura PT Book" panose="020B0604020202020204" charset="0"/>
              </a:rPr>
              <a:t> </a:t>
            </a:r>
            <a:r>
              <a:rPr lang="en-CA" sz="2000" dirty="0" err="1">
                <a:latin typeface="Futura PT Book" panose="020B0604020202020204" charset="0"/>
              </a:rPr>
              <a:t>coûts</a:t>
            </a:r>
            <a:r>
              <a:rPr lang="en-CA" sz="2000" dirty="0">
                <a:latin typeface="Futura PT Book" panose="020B0604020202020204" charset="0"/>
              </a:rPr>
              <a:t> directs (</a:t>
            </a:r>
            <a:r>
              <a:rPr lang="en-CA" sz="2000" dirty="0" err="1">
                <a:latin typeface="Futura PT Book" panose="020B0604020202020204" charset="0"/>
              </a:rPr>
              <a:t>décrire</a:t>
            </a:r>
            <a:r>
              <a:rPr lang="en-CA" sz="2000" dirty="0">
                <a:latin typeface="Futura PT Book" panose="020B0604020202020204" charset="0"/>
              </a:rPr>
              <a:t>)</a:t>
            </a:r>
            <a:endParaRPr lang="en-US" sz="1600" dirty="0"/>
          </a:p>
          <a:p>
            <a:pPr>
              <a:spcAft>
                <a:spcPts val="1200"/>
              </a:spcAft>
            </a:pPr>
            <a:endParaRPr lang="en-CA" sz="1600" dirty="0"/>
          </a:p>
          <a:p>
            <a:pPr>
              <a:spcAft>
                <a:spcPts val="1200"/>
              </a:spcAft>
            </a:pP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91877" y="227989"/>
            <a:ext cx="4263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800" dirty="0">
                <a:latin typeface="Futura PT Medium" panose="020B0604020202020204" charset="0"/>
              </a:rPr>
              <a:t>PLAN DE TRAVAIL</a:t>
            </a:r>
            <a:endParaRPr lang="en-CA" sz="2800" dirty="0">
              <a:latin typeface="Futura PT Medium" panose="020B0604020202020204" charset="0"/>
            </a:endParaRPr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0E4BDD8B-9057-7B2B-8FE1-3AE86CB7BB47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295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198783" y="1610139"/>
            <a:ext cx="11794872" cy="49028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333787" y="1773731"/>
            <a:ext cx="11524425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Diagramme</a:t>
            </a:r>
            <a:r>
              <a:rPr lang="en-US" sz="2000" u="sng" dirty="0">
                <a:latin typeface="Futura PT Book" panose="020B0604020202020204" charset="0"/>
              </a:rPr>
              <a:t> de Gantt:</a:t>
            </a:r>
          </a:p>
          <a:p>
            <a:pPr algn="just"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Diagramme</a:t>
            </a:r>
            <a:r>
              <a:rPr lang="en-US" sz="2000" dirty="0">
                <a:latin typeface="Futura PT Book" panose="020B0604020202020204" charset="0"/>
              </a:rPr>
              <a:t> de Gantt </a:t>
            </a:r>
            <a:r>
              <a:rPr lang="en-US" sz="2000" dirty="0" err="1">
                <a:latin typeface="Futura PT Book" panose="020B0604020202020204" charset="0"/>
              </a:rPr>
              <a:t>mensuel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montrant</a:t>
            </a:r>
            <a:r>
              <a:rPr lang="en-US" sz="2000" dirty="0">
                <a:latin typeface="Futura PT Book" panose="020B0604020202020204" charset="0"/>
              </a:rPr>
              <a:t> le travail et le budget total pour </a:t>
            </a:r>
            <a:r>
              <a:rPr lang="en-US" sz="2000" dirty="0" err="1">
                <a:latin typeface="Futura PT Book" panose="020B0604020202020204" charset="0"/>
              </a:rPr>
              <a:t>chaque</a:t>
            </a:r>
            <a:r>
              <a:rPr lang="en-US" sz="2000" dirty="0">
                <a:latin typeface="Futura PT Book" panose="020B0604020202020204" charset="0"/>
              </a:rPr>
              <a:t> segment de travail.</a:t>
            </a:r>
            <a:endParaRPr lang="en-US" sz="1600" dirty="0">
              <a:latin typeface="Futura PT Book" panose="020B0604020202020204" charset="0"/>
            </a:endParaRPr>
          </a:p>
          <a:p>
            <a:pPr>
              <a:spcAft>
                <a:spcPts val="1200"/>
              </a:spcAft>
            </a:pPr>
            <a:endParaRPr lang="en-CA" sz="1600" dirty="0">
              <a:latin typeface="Futura PT Book" panose="020B0604020202020204" charset="0"/>
            </a:endParaRPr>
          </a:p>
          <a:p>
            <a:pPr>
              <a:spcAft>
                <a:spcPts val="1200"/>
              </a:spcAft>
            </a:pP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591878" y="208109"/>
            <a:ext cx="4134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400" dirty="0">
                <a:latin typeface="Futura PT Medium" panose="020B0604020202020204" charset="0"/>
              </a:rPr>
              <a:t>DIAGRAMME DE GANTT</a:t>
            </a:r>
            <a:endParaRPr lang="en-CA" sz="2400" dirty="0">
              <a:latin typeface="Futura PT Medium" panose="020B0604020202020204" charset="0"/>
            </a:endParaRPr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9F50B57C-38BC-ACC0-A6BC-281257258681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643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D9AD9F-60F1-5E90-5AAA-043AADD51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6680" y="1699880"/>
            <a:ext cx="5517285" cy="2162843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US" sz="2200" u="sng" dirty="0"/>
              <a:t>Plan de </a:t>
            </a:r>
            <a:r>
              <a:rPr lang="en-US" sz="2200" u="sng" dirty="0" err="1"/>
              <a:t>commercialisation</a:t>
            </a:r>
            <a:r>
              <a:rPr lang="en-US" sz="2200" u="sng" dirty="0"/>
              <a:t> post-</a:t>
            </a:r>
            <a:r>
              <a:rPr lang="en-US" sz="2200" u="sng" dirty="0" err="1"/>
              <a:t>projet</a:t>
            </a:r>
            <a:r>
              <a:rPr lang="en-US" sz="2200" u="sng" dirty="0"/>
              <a:t>:</a:t>
            </a:r>
          </a:p>
          <a:p>
            <a:pPr algn="just">
              <a:spcAft>
                <a:spcPts val="600"/>
              </a:spcAft>
            </a:pPr>
            <a:r>
              <a:rPr lang="en-US" sz="2200" dirty="0" err="1"/>
              <a:t>Quel</a:t>
            </a:r>
            <a:r>
              <a:rPr lang="en-US" sz="2200" dirty="0"/>
              <a:t> </a:t>
            </a:r>
            <a:r>
              <a:rPr lang="en-US" sz="2200" dirty="0" err="1"/>
              <a:t>est</a:t>
            </a:r>
            <a:r>
              <a:rPr lang="en-US" sz="2200" dirty="0"/>
              <a:t> le plan pour faire </a:t>
            </a:r>
            <a:r>
              <a:rPr lang="en-US" sz="2200" dirty="0" err="1"/>
              <a:t>progresser</a:t>
            </a:r>
            <a:r>
              <a:rPr lang="en-US" sz="2200" dirty="0"/>
              <a:t> la </a:t>
            </a:r>
            <a:r>
              <a:rPr lang="en-US" sz="2200" dirty="0" err="1"/>
              <a:t>commercialisation</a:t>
            </a:r>
            <a:r>
              <a:rPr lang="en-US" sz="2200" dirty="0"/>
              <a:t> de la </a:t>
            </a:r>
            <a:r>
              <a:rPr lang="en-US" sz="2200" dirty="0" err="1"/>
              <a:t>technologie</a:t>
            </a:r>
            <a:r>
              <a:rPr lang="en-US" sz="2200" dirty="0"/>
              <a:t> après </a:t>
            </a:r>
            <a:r>
              <a:rPr lang="en-US" sz="2200" dirty="0" err="1"/>
              <a:t>l’achèvement</a:t>
            </a:r>
            <a:r>
              <a:rPr lang="en-US" sz="2200" dirty="0"/>
              <a:t> du </a:t>
            </a:r>
            <a:r>
              <a:rPr lang="en-US" sz="2200" dirty="0" err="1"/>
              <a:t>projet</a:t>
            </a:r>
            <a:r>
              <a:rPr lang="en-US" sz="2200" dirty="0"/>
              <a:t> </a:t>
            </a:r>
            <a:r>
              <a:rPr lang="en-US" sz="2200" dirty="0" err="1"/>
              <a:t>financé</a:t>
            </a:r>
            <a:r>
              <a:rPr lang="en-US" sz="2200" dirty="0"/>
              <a:t>?</a:t>
            </a:r>
          </a:p>
          <a:p>
            <a:pPr algn="just">
              <a:spcAft>
                <a:spcPts val="600"/>
              </a:spcAft>
            </a:pPr>
            <a:r>
              <a:rPr lang="en-US" sz="2200" dirty="0" err="1"/>
              <a:t>Identifiez</a:t>
            </a:r>
            <a:r>
              <a:rPr lang="en-US" sz="2200" dirty="0"/>
              <a:t> les </a:t>
            </a:r>
            <a:r>
              <a:rPr lang="en-US" sz="2200" dirty="0" err="1"/>
              <a:t>principaux</a:t>
            </a:r>
            <a:r>
              <a:rPr lang="en-US" sz="2200" dirty="0"/>
              <a:t> </a:t>
            </a:r>
            <a:r>
              <a:rPr lang="en-US" sz="2200" dirty="0" err="1"/>
              <a:t>objectifs</a:t>
            </a:r>
            <a:r>
              <a:rPr lang="en-US" sz="2200" dirty="0"/>
              <a:t> </a:t>
            </a:r>
            <a:r>
              <a:rPr lang="en-US" sz="2200" dirty="0" err="1"/>
              <a:t>d’inflexion</a:t>
            </a:r>
            <a:r>
              <a:rPr lang="en-US" sz="2200" dirty="0"/>
              <a:t> de </a:t>
            </a:r>
            <a:r>
              <a:rPr lang="en-US" sz="2200" dirty="0" err="1"/>
              <a:t>valeur</a:t>
            </a:r>
            <a:r>
              <a:rPr lang="en-US" sz="2200" dirty="0"/>
              <a:t> future </a:t>
            </a:r>
            <a:r>
              <a:rPr lang="en-US" sz="2200" dirty="0" err="1"/>
              <a:t>ainsi</a:t>
            </a:r>
            <a:r>
              <a:rPr lang="en-US" sz="2200" dirty="0"/>
              <a:t> que le temps et le </a:t>
            </a:r>
            <a:r>
              <a:rPr lang="en-US" sz="2200" dirty="0" err="1"/>
              <a:t>coût</a:t>
            </a:r>
            <a:r>
              <a:rPr lang="en-US" sz="2200" dirty="0"/>
              <a:t> </a:t>
            </a:r>
            <a:r>
              <a:rPr lang="en-US" sz="2200" dirty="0" err="1"/>
              <a:t>nécessaires</a:t>
            </a:r>
            <a:r>
              <a:rPr lang="en-US" sz="2200" dirty="0"/>
              <a:t> pour </a:t>
            </a:r>
            <a:r>
              <a:rPr lang="en-US" sz="2200" dirty="0" err="1"/>
              <a:t>atteindre</a:t>
            </a:r>
            <a:r>
              <a:rPr lang="en-US" sz="2200" dirty="0"/>
              <a:t> les </a:t>
            </a:r>
            <a:r>
              <a:rPr lang="en-US" sz="2200" dirty="0" err="1"/>
              <a:t>objectifs</a:t>
            </a:r>
            <a:r>
              <a:rPr lang="en-US" sz="2200" dirty="0"/>
              <a:t> </a:t>
            </a:r>
            <a:r>
              <a:rPr lang="en-US" sz="2200" dirty="0" err="1"/>
              <a:t>d’inflexion</a:t>
            </a:r>
            <a:r>
              <a:rPr lang="en-US" sz="2200" dirty="0"/>
              <a:t> de </a:t>
            </a:r>
            <a:r>
              <a:rPr lang="en-US" sz="2200" dirty="0" err="1"/>
              <a:t>valeur</a:t>
            </a:r>
            <a:r>
              <a:rPr lang="en-US" sz="2200" dirty="0"/>
              <a:t> future.</a:t>
            </a:r>
            <a:endParaRPr lang="en-CA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2E51F4E-A571-F0F3-D671-4E0A4347A583}"/>
              </a:ext>
            </a:extLst>
          </p:cNvPr>
          <p:cNvGrpSpPr/>
          <p:nvPr/>
        </p:nvGrpSpPr>
        <p:grpSpPr>
          <a:xfrm>
            <a:off x="9294055" y="181845"/>
            <a:ext cx="2742670" cy="1013069"/>
            <a:chOff x="9497683" y="114094"/>
            <a:chExt cx="2539042" cy="869317"/>
          </a:xfrm>
          <a:solidFill>
            <a:schemeClr val="bg2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63E079-78BD-F720-540D-2BC3A15C099B}"/>
                </a:ext>
              </a:extLst>
            </p:cNvPr>
            <p:cNvSpPr/>
            <p:nvPr/>
          </p:nvSpPr>
          <p:spPr>
            <a:xfrm>
              <a:off x="9497683" y="114094"/>
              <a:ext cx="2539042" cy="869317"/>
            </a:xfrm>
            <a:prstGeom prst="rect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E9F7726-B1A6-D12F-5A06-693CB4C86DFE}"/>
                </a:ext>
              </a:extLst>
            </p:cNvPr>
            <p:cNvSpPr txBox="1"/>
            <p:nvPr/>
          </p:nvSpPr>
          <p:spPr>
            <a:xfrm>
              <a:off x="10191730" y="369547"/>
              <a:ext cx="1068888" cy="316925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Votre</a:t>
              </a:r>
              <a:r>
                <a:rPr lang="en-US" dirty="0"/>
                <a:t> logo</a:t>
              </a:r>
              <a:endParaRPr lang="en-CA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3ED285C-C8FD-3251-3C65-6F2CE64B7A6A}"/>
              </a:ext>
            </a:extLst>
          </p:cNvPr>
          <p:cNvSpPr/>
          <p:nvPr/>
        </p:nvSpPr>
        <p:spPr>
          <a:xfrm>
            <a:off x="241416" y="1515322"/>
            <a:ext cx="5760882" cy="49976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CB4E42-B28B-526B-4887-9102A4B33150}"/>
              </a:ext>
            </a:extLst>
          </p:cNvPr>
          <p:cNvSpPr/>
          <p:nvPr/>
        </p:nvSpPr>
        <p:spPr>
          <a:xfrm>
            <a:off x="6232773" y="1515322"/>
            <a:ext cx="5760882" cy="499762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A062D2-11AC-AAA5-BBD9-1E773EE9AE04}"/>
              </a:ext>
            </a:extLst>
          </p:cNvPr>
          <p:cNvSpPr txBox="1"/>
          <p:nvPr/>
        </p:nvSpPr>
        <p:spPr>
          <a:xfrm>
            <a:off x="6366182" y="1660412"/>
            <a:ext cx="545913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u="sng" dirty="0" err="1">
                <a:latin typeface="Futura PT Book" panose="020B0604020202020204" charset="0"/>
              </a:rPr>
              <a:t>Indicateurs</a:t>
            </a:r>
            <a:r>
              <a:rPr lang="en-US" sz="2000" u="sng" dirty="0">
                <a:latin typeface="Futura PT Book" panose="020B0604020202020204" charset="0"/>
              </a:rPr>
              <a:t> de performance </a:t>
            </a:r>
            <a:r>
              <a:rPr lang="en-US" sz="2000" u="sng" dirty="0" err="1">
                <a:latin typeface="Futura PT Book" panose="020B0604020202020204" charset="0"/>
              </a:rPr>
              <a:t>clés</a:t>
            </a:r>
            <a:r>
              <a:rPr lang="en-US" sz="2000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>
                <a:latin typeface="Futura PT Book" panose="020B0604020202020204" charset="0"/>
              </a:rPr>
              <a:t>Brevets </a:t>
            </a:r>
            <a:r>
              <a:rPr lang="en-US" sz="2000" dirty="0" err="1">
                <a:latin typeface="Futura PT Book" panose="020B0604020202020204" charset="0"/>
              </a:rPr>
              <a:t>à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déposer</a:t>
            </a:r>
            <a:r>
              <a:rPr lang="en-US" sz="2000" dirty="0">
                <a:latin typeface="Futura PT Book" panose="020B0604020202020204" charset="0"/>
              </a:rPr>
              <a:t> par </a:t>
            </a:r>
            <a:r>
              <a:rPr lang="en-US" sz="2000" dirty="0" err="1">
                <a:latin typeface="Futura PT Book" panose="020B0604020202020204" charset="0"/>
              </a:rPr>
              <a:t>financement</a:t>
            </a:r>
            <a:r>
              <a:rPr lang="en-US" sz="2000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Entreprises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créées</a:t>
            </a:r>
            <a:r>
              <a:rPr lang="en-US" sz="2000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Nombre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d'Employés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à</a:t>
            </a:r>
            <a:r>
              <a:rPr lang="en-US" sz="2000" dirty="0">
                <a:latin typeface="Futura PT Book" panose="020B0604020202020204" charset="0"/>
              </a:rPr>
              <a:t> plein temps </a:t>
            </a:r>
            <a:r>
              <a:rPr lang="en-US" sz="2000" dirty="0" err="1">
                <a:latin typeface="Futura PT Book" panose="020B0604020202020204" charset="0"/>
              </a:rPr>
              <a:t>financés</a:t>
            </a:r>
            <a:r>
              <a:rPr lang="en-US" sz="2000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Nombre</a:t>
            </a:r>
            <a:r>
              <a:rPr lang="en-US" sz="2000" dirty="0">
                <a:latin typeface="Futura PT Book" panose="020B0604020202020204" charset="0"/>
              </a:rPr>
              <a:t> de </a:t>
            </a:r>
            <a:r>
              <a:rPr lang="en-US" sz="2000" dirty="0" err="1">
                <a:latin typeface="Futura PT Book" panose="020B0604020202020204" charset="0"/>
              </a:rPr>
              <a:t>postes</a:t>
            </a:r>
            <a:r>
              <a:rPr lang="en-US" sz="2000" dirty="0">
                <a:latin typeface="Futura PT Book" panose="020B0604020202020204" charset="0"/>
              </a:rPr>
              <a:t> coop:</a:t>
            </a:r>
          </a:p>
          <a:p>
            <a:pPr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Nombre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d'étudiants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diplômés</a:t>
            </a:r>
            <a:r>
              <a:rPr lang="en-US" sz="2000" dirty="0">
                <a:latin typeface="Futura PT Book" panose="020B0604020202020204" charset="0"/>
              </a:rPr>
              <a:t>/</a:t>
            </a:r>
            <a:r>
              <a:rPr lang="en-US" sz="2000" dirty="0" err="1">
                <a:latin typeface="Futura PT Book" panose="020B0604020202020204" charset="0"/>
              </a:rPr>
              <a:t>postuniversitaires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financés</a:t>
            </a:r>
            <a:r>
              <a:rPr lang="en-US" sz="2000" dirty="0">
                <a:latin typeface="Futura PT Book" panose="020B0604020202020204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2000" dirty="0" err="1">
                <a:latin typeface="Futura PT Book" panose="020B0604020202020204" charset="0"/>
              </a:rPr>
              <a:t>Quel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pourcentage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d’employés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financés</a:t>
            </a:r>
            <a:r>
              <a:rPr lang="en-US" sz="2000" dirty="0">
                <a:latin typeface="Futura PT Book" panose="020B0604020202020204" charset="0"/>
              </a:rPr>
              <a:t> </a:t>
            </a:r>
            <a:r>
              <a:rPr lang="en-US" sz="2000" dirty="0" err="1">
                <a:latin typeface="Futura PT Book" panose="020B0604020202020204" charset="0"/>
              </a:rPr>
              <a:t>proviendront</a:t>
            </a:r>
            <a:r>
              <a:rPr lang="en-US" sz="2000" dirty="0">
                <a:latin typeface="Futura PT Book" panose="020B0604020202020204" charset="0"/>
              </a:rPr>
              <a:t> de </a:t>
            </a:r>
            <a:r>
              <a:rPr lang="en-US" sz="2000" dirty="0" err="1">
                <a:latin typeface="Futura PT Book" panose="020B0604020202020204" charset="0"/>
              </a:rPr>
              <a:t>groupes</a:t>
            </a:r>
            <a:r>
              <a:rPr lang="en-US" sz="2000" dirty="0">
                <a:latin typeface="Futura PT Book" panose="020B0604020202020204" charset="0"/>
              </a:rPr>
              <a:t> sous-</a:t>
            </a:r>
            <a:r>
              <a:rPr lang="en-US" sz="2000" dirty="0" err="1">
                <a:latin typeface="Futura PT Book" panose="020B0604020202020204" charset="0"/>
              </a:rPr>
              <a:t>représentés</a:t>
            </a:r>
            <a:r>
              <a:rPr lang="en-US" sz="2000" dirty="0">
                <a:latin typeface="Futura PT Book" panose="020B0604020202020204" charset="0"/>
              </a:rPr>
              <a:t>:</a:t>
            </a:r>
            <a:endParaRPr lang="en-US" sz="1600" dirty="0"/>
          </a:p>
          <a:p>
            <a:pPr>
              <a:spcAft>
                <a:spcPts val="1200"/>
              </a:spcAft>
            </a:pPr>
            <a:endParaRPr lang="en-CA" sz="1600" dirty="0"/>
          </a:p>
          <a:p>
            <a:pPr>
              <a:spcAft>
                <a:spcPts val="1200"/>
              </a:spcAft>
            </a:pPr>
            <a:endParaRPr lang="en-C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19EA0C-C9BF-9085-E0E5-30A3D34D1375}"/>
              </a:ext>
            </a:extLst>
          </p:cNvPr>
          <p:cNvSpPr txBox="1"/>
          <p:nvPr/>
        </p:nvSpPr>
        <p:spPr>
          <a:xfrm>
            <a:off x="4383157" y="49087"/>
            <a:ext cx="48910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Futura PT Medium" panose="020B0604020202020204" charset="0"/>
              </a:rPr>
              <a:t>NOM DU PROJET</a:t>
            </a:r>
          </a:p>
          <a:p>
            <a:pPr algn="ctr"/>
            <a:r>
              <a:rPr lang="en-US" sz="2000" dirty="0">
                <a:latin typeface="Futura PT Medium" panose="020B0604020202020204" charset="0"/>
              </a:rPr>
              <a:t>COMMERCIALISATION FUTURE AND INDICATEURS CLÉS DE PERFORMANCE</a:t>
            </a:r>
            <a:endParaRPr lang="en-CA" sz="2000" dirty="0">
              <a:latin typeface="Futura PT Medium" panose="020B0604020202020204" charset="0"/>
            </a:endParaRPr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632CEFC-B064-9306-DEC0-0DBC462E5D14}"/>
              </a:ext>
            </a:extLst>
          </p:cNvPr>
          <p:cNvSpPr txBox="1">
            <a:spLocks/>
          </p:cNvSpPr>
          <p:nvPr/>
        </p:nvSpPr>
        <p:spPr>
          <a:xfrm>
            <a:off x="118752" y="6462492"/>
            <a:ext cx="1888177" cy="3377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latin typeface="Futura PT Book" panose="020B0604020202020204" charset="0"/>
              </a:rPr>
              <a:t>Pas </a:t>
            </a:r>
            <a:r>
              <a:rPr lang="en-CA" sz="1600" dirty="0" err="1">
                <a:latin typeface="Futura PT Book" panose="020B0604020202020204" charset="0"/>
              </a:rPr>
              <a:t>Confidentiel</a:t>
            </a:r>
            <a:endParaRPr lang="en-CA" sz="1600" dirty="0">
              <a:latin typeface="Futura PT Book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4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MIE colours">
      <a:dk1>
        <a:srgbClr val="0F3960"/>
      </a:dk1>
      <a:lt1>
        <a:srgbClr val="F5F7F3"/>
      </a:lt1>
      <a:dk2>
        <a:srgbClr val="434546"/>
      </a:dk2>
      <a:lt2>
        <a:srgbClr val="FFFFFF"/>
      </a:lt2>
      <a:accent1>
        <a:srgbClr val="00A6E9"/>
      </a:accent1>
      <a:accent2>
        <a:srgbClr val="35B577"/>
      </a:accent2>
      <a:accent3>
        <a:srgbClr val="FFDC5D"/>
      </a:accent3>
      <a:accent4>
        <a:srgbClr val="37C6FF"/>
      </a:accent4>
      <a:accent5>
        <a:srgbClr val="94E0BC"/>
      </a:accent5>
      <a:accent6>
        <a:srgbClr val="76B3EA"/>
      </a:accent6>
      <a:hlink>
        <a:srgbClr val="00A6E9"/>
      </a:hlink>
      <a:folHlink>
        <a:srgbClr val="35B5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9734</TotalTime>
  <Words>816</Words>
  <Application>Microsoft Office PowerPoint</Application>
  <PresentationFormat>Widescreen</PresentationFormat>
  <Paragraphs>135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Futura Medium</vt:lpstr>
      <vt:lpstr>Futura PT Book</vt:lpstr>
      <vt:lpstr>Futura PT Medium</vt:lpstr>
      <vt:lpstr>Gravesend Sans Medium</vt:lpstr>
      <vt:lpstr>Arial</vt:lpstr>
      <vt:lpstr>Calibri</vt:lpstr>
      <vt:lpstr>Office Theme</vt:lpstr>
      <vt:lpstr>Demande de Fonds de Développement d’ÉCIM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Johannesen</dc:creator>
  <cp:lastModifiedBy>Holly Bilton</cp:lastModifiedBy>
  <cp:revision>26</cp:revision>
  <dcterms:created xsi:type="dcterms:W3CDTF">2023-10-27T16:53:59Z</dcterms:created>
  <dcterms:modified xsi:type="dcterms:W3CDTF">2025-06-22T18:29:02Z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6aa2027-0073-4d04-8621-9100fe45f3ce_Enabled">
    <vt:lpwstr>true</vt:lpwstr>
  </property>
  <property fmtid="{D5CDD505-2E9C-101B-9397-08002B2CF9AE}" pid="3" name="MSIP_Label_f6aa2027-0073-4d04-8621-9100fe45f3ce_SetDate">
    <vt:lpwstr>2023-10-27T19:57:36Z</vt:lpwstr>
  </property>
  <property fmtid="{D5CDD505-2E9C-101B-9397-08002B2CF9AE}" pid="4" name="MSIP_Label_f6aa2027-0073-4d04-8621-9100fe45f3ce_Method">
    <vt:lpwstr>Standard</vt:lpwstr>
  </property>
  <property fmtid="{D5CDD505-2E9C-101B-9397-08002B2CF9AE}" pid="5" name="MSIP_Label_f6aa2027-0073-4d04-8621-9100fe45f3ce_Name">
    <vt:lpwstr>Internal Use</vt:lpwstr>
  </property>
  <property fmtid="{D5CDD505-2E9C-101B-9397-08002B2CF9AE}" pid="6" name="MSIP_Label_f6aa2027-0073-4d04-8621-9100fe45f3ce_SiteId">
    <vt:lpwstr>4ed482a1-eaf2-4772-92f1-30fff2ecc01c</vt:lpwstr>
  </property>
  <property fmtid="{D5CDD505-2E9C-101B-9397-08002B2CF9AE}" pid="7" name="MSIP_Label_f6aa2027-0073-4d04-8621-9100fe45f3ce_ActionId">
    <vt:lpwstr>39cc393b-fb0f-4166-ae6d-13243ea0719e</vt:lpwstr>
  </property>
  <property fmtid="{D5CDD505-2E9C-101B-9397-08002B2CF9AE}" pid="8" name="MSIP_Label_f6aa2027-0073-4d04-8621-9100fe45f3ce_ContentBits">
    <vt:lpwstr>0</vt:lpwstr>
  </property>
</Properties>
</file>