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12"/>
  </p:notesMasterIdLst>
  <p:sldIdLst>
    <p:sldId id="256" r:id="rId2"/>
    <p:sldId id="267" r:id="rId3"/>
    <p:sldId id="272" r:id="rId4"/>
    <p:sldId id="273" r:id="rId5"/>
    <p:sldId id="274" r:id="rId6"/>
    <p:sldId id="275" r:id="rId7"/>
    <p:sldId id="276" r:id="rId8"/>
    <p:sldId id="277" r:id="rId9"/>
    <p:sldId id="278" r:id="rId10"/>
    <p:sldId id="279" r:id="rId11"/>
  </p:sldIdLst>
  <p:sldSz cx="12192000" cy="6858000"/>
  <p:notesSz cx="6858000" cy="9144000"/>
  <p:embeddedFontLst>
    <p:embeddedFont>
      <p:font typeface="Futura PT Book" panose="020B0604020202020204" charset="0"/>
      <p:regular r:id="rId13"/>
      <p:italic r:id="rId14"/>
    </p:embeddedFont>
    <p:embeddedFont>
      <p:font typeface="Futura PT Medium" panose="020B0604020202020204" charset="0"/>
      <p:regular r:id="rId15"/>
      <p: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284C"/>
    <a:srgbClr val="3EB851"/>
    <a:srgbClr val="1DAFA4"/>
    <a:srgbClr val="F1F1F1"/>
    <a:srgbClr val="103960"/>
    <a:srgbClr val="38B5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6" d="100"/>
          <a:sy n="66" d="100"/>
        </p:scale>
        <p:origin x="668"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3745DC-7B7F-4082-AE78-1FBD5D77BC70}" type="datetimeFigureOut">
              <a:rPr lang="en-CA" smtClean="0"/>
              <a:t>2025-06-22</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8C51C-8D62-4971-8081-FF24A598E1C4}" type="slidenum">
              <a:rPr lang="en-CA" smtClean="0"/>
              <a:t>‹#›</a:t>
            </a:fld>
            <a:endParaRPr lang="en-CA"/>
          </a:p>
        </p:txBody>
      </p:sp>
    </p:spTree>
    <p:extLst>
      <p:ext uri="{BB962C8B-B14F-4D97-AF65-F5344CB8AC3E}">
        <p14:creationId xmlns:p14="http://schemas.microsoft.com/office/powerpoint/2010/main" val="2826610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58000"/>
            <a:lum/>
          </a:blip>
          <a:srcRect/>
          <a:stretch>
            <a:fillRect l="-25000" r="-25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F0697-A0E8-203C-BE5E-A8079C579178}"/>
              </a:ext>
            </a:extLst>
          </p:cNvPr>
          <p:cNvSpPr>
            <a:spLocks noGrp="1"/>
          </p:cNvSpPr>
          <p:nvPr>
            <p:ph type="ctrTitle"/>
          </p:nvPr>
        </p:nvSpPr>
        <p:spPr>
          <a:xfrm>
            <a:off x="629862" y="3804971"/>
            <a:ext cx="10932277" cy="1270102"/>
          </a:xfrm>
        </p:spPr>
        <p:txBody>
          <a:bodyPr anchor="b">
            <a:normAutofit/>
          </a:bodyPr>
          <a:lstStyle>
            <a:lvl1pPr algn="ctr">
              <a:defRPr sz="5000">
                <a:solidFill>
                  <a:schemeClr val="tx1"/>
                </a:solidFill>
                <a:latin typeface="Futura PT Medium" panose="020B0602020204020303" pitchFamily="34" charset="0"/>
                <a:cs typeface="Futura Medium" panose="020B0602020204020303" pitchFamily="34" charset="-79"/>
              </a:defRPr>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CFB45924-FC87-A636-B15A-62065F93E934}"/>
              </a:ext>
            </a:extLst>
          </p:cNvPr>
          <p:cNvSpPr>
            <a:spLocks noGrp="1"/>
          </p:cNvSpPr>
          <p:nvPr>
            <p:ph type="subTitle" idx="1"/>
          </p:nvPr>
        </p:nvSpPr>
        <p:spPr>
          <a:xfrm>
            <a:off x="629862" y="5318710"/>
            <a:ext cx="10932277" cy="127010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pic>
        <p:nvPicPr>
          <p:cNvPr id="8" name="Picture 7">
            <a:extLst>
              <a:ext uri="{FF2B5EF4-FFF2-40B4-BE49-F238E27FC236}">
                <a16:creationId xmlns:a16="http://schemas.microsoft.com/office/drawing/2014/main" id="{3E7D349B-3E1B-2168-4DB4-8DE48F8430E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949361" y="1515892"/>
            <a:ext cx="6293277" cy="1685418"/>
          </a:xfrm>
          <a:prstGeom prst="rect">
            <a:avLst/>
          </a:prstGeom>
        </p:spPr>
      </p:pic>
      <p:sp>
        <p:nvSpPr>
          <p:cNvPr id="5" name="Rectangle 4">
            <a:extLst>
              <a:ext uri="{FF2B5EF4-FFF2-40B4-BE49-F238E27FC236}">
                <a16:creationId xmlns:a16="http://schemas.microsoft.com/office/drawing/2014/main" id="{77313756-42F1-13F7-5240-0CFB9DE9B2FC}"/>
              </a:ext>
            </a:extLst>
          </p:cNvPr>
          <p:cNvSpPr/>
          <p:nvPr userDrawn="1"/>
        </p:nvSpPr>
        <p:spPr>
          <a:xfrm>
            <a:off x="0" y="6588812"/>
            <a:ext cx="12192000" cy="269188"/>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544336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eft Right 3">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13F4A8F-D2CF-88C6-162A-CC3189E817FF}"/>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Picture Placeholder 10">
            <a:extLst>
              <a:ext uri="{FF2B5EF4-FFF2-40B4-BE49-F238E27FC236}">
                <a16:creationId xmlns:a16="http://schemas.microsoft.com/office/drawing/2014/main" id="{E4EE1F63-55CC-F5AA-F9DF-CAFEB8BE8192}"/>
              </a:ext>
            </a:extLst>
          </p:cNvPr>
          <p:cNvSpPr>
            <a:spLocks noGrp="1"/>
          </p:cNvSpPr>
          <p:nvPr>
            <p:ph type="pic" sz="quarter" idx="13"/>
          </p:nvPr>
        </p:nvSpPr>
        <p:spPr>
          <a:xfrm>
            <a:off x="0" y="0"/>
            <a:ext cx="4486276" cy="6275688"/>
          </a:xfrm>
        </p:spPr>
        <p:txBody>
          <a:bodyPr/>
          <a:lstStyle/>
          <a:p>
            <a:endParaRPr lang="en-CA"/>
          </a:p>
        </p:txBody>
      </p:sp>
      <p:sp>
        <p:nvSpPr>
          <p:cNvPr id="2" name="Date Placeholder 1">
            <a:extLst>
              <a:ext uri="{FF2B5EF4-FFF2-40B4-BE49-F238E27FC236}">
                <a16:creationId xmlns:a16="http://schemas.microsoft.com/office/drawing/2014/main" id="{5A8A346D-7BFA-5A2C-E38B-38DFF8E04938}"/>
              </a:ext>
            </a:extLst>
          </p:cNvPr>
          <p:cNvSpPr>
            <a:spLocks noGrp="1"/>
          </p:cNvSpPr>
          <p:nvPr>
            <p:ph type="dt" sz="half" idx="10"/>
          </p:nvPr>
        </p:nvSpPr>
        <p:spPr/>
        <p:txBody>
          <a:bodyPr/>
          <a:lstStyle>
            <a:lvl1pPr>
              <a:defRPr>
                <a:solidFill>
                  <a:schemeClr val="bg2"/>
                </a:solidFill>
              </a:defRPr>
            </a:lvl1pPr>
          </a:lstStyle>
          <a:p>
            <a:fld id="{4F811E60-41B0-41CA-8DDB-94EEC1F8CA1E}" type="datetime1">
              <a:rPr lang="en-CA" smtClean="0"/>
              <a:pPr/>
              <a:t>2025-06-22</a:t>
            </a:fld>
            <a:endParaRPr lang="en-CA"/>
          </a:p>
        </p:txBody>
      </p:sp>
      <p:sp>
        <p:nvSpPr>
          <p:cNvPr id="3" name="Footer Placeholder 2">
            <a:extLst>
              <a:ext uri="{FF2B5EF4-FFF2-40B4-BE49-F238E27FC236}">
                <a16:creationId xmlns:a16="http://schemas.microsoft.com/office/drawing/2014/main" id="{FB6C8490-49BA-805C-DE28-E0921972B223}"/>
              </a:ext>
            </a:extLst>
          </p:cNvPr>
          <p:cNvSpPr>
            <a:spLocks noGrp="1"/>
          </p:cNvSpPr>
          <p:nvPr>
            <p:ph type="ftr" sz="quarter" idx="11"/>
          </p:nvPr>
        </p:nvSpPr>
        <p:spPr/>
        <p:txBody>
          <a:bodyPr/>
          <a:lstStyle>
            <a:lvl1pPr>
              <a:defRPr>
                <a:solidFill>
                  <a:schemeClr val="bg2"/>
                </a:solidFill>
              </a:defRPr>
            </a:lvl1pPr>
          </a:lstStyle>
          <a:p>
            <a:endParaRPr lang="en-CA" dirty="0"/>
          </a:p>
        </p:txBody>
      </p:sp>
      <p:sp>
        <p:nvSpPr>
          <p:cNvPr id="4" name="Slide Number Placeholder 3">
            <a:extLst>
              <a:ext uri="{FF2B5EF4-FFF2-40B4-BE49-F238E27FC236}">
                <a16:creationId xmlns:a16="http://schemas.microsoft.com/office/drawing/2014/main" id="{45CA099D-2769-0BAC-6B2D-EB7844E0CA41}"/>
              </a:ext>
            </a:extLst>
          </p:cNvPr>
          <p:cNvSpPr>
            <a:spLocks noGrp="1"/>
          </p:cNvSpPr>
          <p:nvPr>
            <p:ph type="sldNum" sz="quarter" idx="12"/>
          </p:nvPr>
        </p:nvSpPr>
        <p:spPr/>
        <p:txBody>
          <a:bodyPr/>
          <a:lstStyle>
            <a:lvl1pPr>
              <a:defRPr>
                <a:solidFill>
                  <a:schemeClr val="bg2"/>
                </a:solidFill>
              </a:defRPr>
            </a:lvl1pPr>
          </a:lstStyle>
          <a:p>
            <a:fld id="{FF5300FE-EB99-4CD7-BA4D-BD1A7FD6F17C}" type="slidenum">
              <a:rPr lang="en-CA" smtClean="0"/>
              <a:pPr/>
              <a:t>‹#›</a:t>
            </a:fld>
            <a:endParaRPr lang="en-CA"/>
          </a:p>
        </p:txBody>
      </p:sp>
      <p:sp>
        <p:nvSpPr>
          <p:cNvPr id="5" name="Title 1">
            <a:extLst>
              <a:ext uri="{FF2B5EF4-FFF2-40B4-BE49-F238E27FC236}">
                <a16:creationId xmlns:a16="http://schemas.microsoft.com/office/drawing/2014/main" id="{DC56AE29-FA28-8BBA-168D-E7476CFE6E73}"/>
              </a:ext>
            </a:extLst>
          </p:cNvPr>
          <p:cNvSpPr txBox="1">
            <a:spLocks/>
          </p:cNvSpPr>
          <p:nvPr userDrawn="1"/>
        </p:nvSpPr>
        <p:spPr>
          <a:xfrm>
            <a:off x="5086864" y="892389"/>
            <a:ext cx="6374639" cy="676919"/>
          </a:xfrm>
          <a:prstGeom prst="rect">
            <a:avLst/>
          </a:prstGeom>
        </p:spPr>
        <p:txBody>
          <a:bodyPr vert="horz" lIns="91440" tIns="45720" rIns="91440" bIns="45720" rtlCol="0" anchor="ctr">
            <a:noAutofit/>
          </a:bodyPr>
          <a:lstStyle>
            <a:lvl1pPr lvl="0">
              <a:lnSpc>
                <a:spcPct val="90000"/>
              </a:lnSpc>
              <a:spcBef>
                <a:spcPct val="0"/>
              </a:spcBef>
              <a:buNone/>
              <a:defRPr sz="2500">
                <a:solidFill>
                  <a:srgbClr val="103960"/>
                </a:solidFill>
                <a:latin typeface="Futura PT Medium" panose="020B0602020204020303" pitchFamily="34" charset="0"/>
                <a:ea typeface="+mj-ea"/>
                <a:cs typeface="Futura Medium" panose="020B0602020204020303" pitchFamily="34" charset="-79"/>
              </a:defRPr>
            </a:lvl1pPr>
          </a:lstStyle>
          <a:p>
            <a:pPr lvl="0"/>
            <a:r>
              <a:rPr lang="en-US" sz="3200" dirty="0"/>
              <a:t>CLICK TO EDIT MASTER TITLE STYLE</a:t>
            </a:r>
            <a:endParaRPr lang="en-CA" sz="3200" dirty="0"/>
          </a:p>
        </p:txBody>
      </p:sp>
      <p:sp>
        <p:nvSpPr>
          <p:cNvPr id="6" name="Text Placeholder 2">
            <a:extLst>
              <a:ext uri="{FF2B5EF4-FFF2-40B4-BE49-F238E27FC236}">
                <a16:creationId xmlns:a16="http://schemas.microsoft.com/office/drawing/2014/main" id="{134482FE-8770-9D1B-5078-23DA3133731D}"/>
              </a:ext>
            </a:extLst>
          </p:cNvPr>
          <p:cNvSpPr>
            <a:spLocks noGrp="1"/>
          </p:cNvSpPr>
          <p:nvPr>
            <p:ph type="body" idx="1" hasCustomPrompt="1"/>
          </p:nvPr>
        </p:nvSpPr>
        <p:spPr>
          <a:xfrm>
            <a:off x="5220970" y="1808570"/>
            <a:ext cx="6240534" cy="4307143"/>
          </a:xfrm>
        </p:spPr>
        <p:txBody>
          <a:bodyPr>
            <a:normAutofit/>
          </a:bodyPr>
          <a:lstStyle>
            <a:lvl1pPr marL="342900" indent="-342900">
              <a:buFont typeface="Arial" panose="020B0604020202020204" pitchFamily="34" charset="0"/>
              <a:buChar char="•"/>
              <a:defRPr sz="2100">
                <a:solidFill>
                  <a:srgbClr val="000000"/>
                </a:solidFill>
                <a:latin typeface="Futura PT Book" panose="020B0502020204020303" pitchFamily="34" charset="0"/>
                <a:ea typeface="Futura PT Book" panose="020B05020202040203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p:txBody>
      </p:sp>
    </p:spTree>
    <p:extLst>
      <p:ext uri="{BB962C8B-B14F-4D97-AF65-F5344CB8AC3E}">
        <p14:creationId xmlns:p14="http://schemas.microsoft.com/office/powerpoint/2010/main" val="478411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Left Right 4">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343A9B3-6BAD-04F7-620B-2F6FA84B5F67}"/>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017A58E7-D914-8674-3889-DE074761AED8}"/>
              </a:ext>
            </a:extLst>
          </p:cNvPr>
          <p:cNvSpPr>
            <a:spLocks noGrp="1"/>
          </p:cNvSpPr>
          <p:nvPr>
            <p:ph type="title"/>
          </p:nvPr>
        </p:nvSpPr>
        <p:spPr>
          <a:xfrm>
            <a:off x="839788" y="457200"/>
            <a:ext cx="3932237" cy="1600200"/>
          </a:xfrm>
        </p:spPr>
        <p:txBody>
          <a:bodyPr vert="horz" lIns="91440" tIns="45720" rIns="91440" bIns="45720" rtlCol="0" anchor="ctr">
            <a:normAutofit/>
          </a:bodyPr>
          <a:lstStyle>
            <a:lvl1pPr>
              <a:defRPr lang="en-CA" sz="3200">
                <a:solidFill>
                  <a:srgbClr val="103960"/>
                </a:solidFill>
                <a:cs typeface="Futura Medium" panose="020B0602020204020303" pitchFamily="34" charset="-79"/>
              </a:defRPr>
            </a:lvl1pPr>
          </a:lstStyle>
          <a:p>
            <a:pPr lvl="0"/>
            <a:r>
              <a:rPr lang="en-US"/>
              <a:t>Click to edit Master title style</a:t>
            </a:r>
            <a:endParaRPr lang="en-CA"/>
          </a:p>
        </p:txBody>
      </p:sp>
      <p:sp>
        <p:nvSpPr>
          <p:cNvPr id="3" name="Content Placeholder 2">
            <a:extLst>
              <a:ext uri="{FF2B5EF4-FFF2-40B4-BE49-F238E27FC236}">
                <a16:creationId xmlns:a16="http://schemas.microsoft.com/office/drawing/2014/main" id="{5C7DC993-D30F-4AF8-576E-C7B5FE175C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03303F42-DF74-A6F3-4105-BDC8D7ED3E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5538BE-7E00-7088-739E-7D7EC2439605}"/>
              </a:ext>
            </a:extLst>
          </p:cNvPr>
          <p:cNvSpPr>
            <a:spLocks noGrp="1"/>
          </p:cNvSpPr>
          <p:nvPr>
            <p:ph type="dt" sz="half" idx="10"/>
          </p:nvPr>
        </p:nvSpPr>
        <p:spPr/>
        <p:txBody>
          <a:bodyPr/>
          <a:lstStyle/>
          <a:p>
            <a:fld id="{366E6D85-5691-45C4-8771-9FF5151FA360}" type="datetime1">
              <a:rPr lang="en-CA" smtClean="0"/>
              <a:t>2025-06-22</a:t>
            </a:fld>
            <a:endParaRPr lang="en-CA"/>
          </a:p>
        </p:txBody>
      </p:sp>
      <p:sp>
        <p:nvSpPr>
          <p:cNvPr id="6" name="Footer Placeholder 5">
            <a:extLst>
              <a:ext uri="{FF2B5EF4-FFF2-40B4-BE49-F238E27FC236}">
                <a16:creationId xmlns:a16="http://schemas.microsoft.com/office/drawing/2014/main" id="{BCD7F383-8470-2444-F206-1E895024CCF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65FB1D8-B16F-8549-7C35-BAF7A3E6E3D0}"/>
              </a:ext>
            </a:extLst>
          </p:cNvPr>
          <p:cNvSpPr>
            <a:spLocks noGrp="1"/>
          </p:cNvSpPr>
          <p:nvPr>
            <p:ph type="sldNum" sz="quarter" idx="12"/>
          </p:nvPr>
        </p:nvSpPr>
        <p:spPr/>
        <p:txBody>
          <a:bodyPr vert="horz" lIns="91440" tIns="45720" rIns="91440" bIns="45720" rtlCol="0" anchor="ctr"/>
          <a:lstStyle>
            <a:lvl1pPr>
              <a:defRPr lang="en-CA" smtClean="0">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1848611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Left Right 5">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DC823DA-DE44-9AD0-4951-A9ACD9A36EBB}"/>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20C50BF7-11F0-6395-414C-F9F3061FB6CB}"/>
              </a:ext>
            </a:extLst>
          </p:cNvPr>
          <p:cNvSpPr>
            <a:spLocks noGrp="1"/>
          </p:cNvSpPr>
          <p:nvPr>
            <p:ph type="title"/>
          </p:nvPr>
        </p:nvSpPr>
        <p:spPr>
          <a:xfrm>
            <a:off x="839788" y="457200"/>
            <a:ext cx="3932237" cy="1600200"/>
          </a:xfrm>
        </p:spPr>
        <p:txBody>
          <a:bodyPr vert="horz" lIns="91440" tIns="45720" rIns="91440" bIns="45720" rtlCol="0" anchor="ctr">
            <a:normAutofit/>
          </a:bodyPr>
          <a:lstStyle>
            <a:lvl1pPr>
              <a:defRPr lang="en-CA" sz="3200">
                <a:solidFill>
                  <a:srgbClr val="103960"/>
                </a:solidFill>
                <a:cs typeface="Futura Medium" panose="020B0602020204020303" pitchFamily="34" charset="-79"/>
              </a:defRPr>
            </a:lvl1pPr>
          </a:lstStyle>
          <a:p>
            <a:pPr lvl="0"/>
            <a:r>
              <a:rPr lang="en-US"/>
              <a:t>Click to edit Master title style</a:t>
            </a:r>
            <a:endParaRPr lang="en-CA"/>
          </a:p>
        </p:txBody>
      </p:sp>
      <p:sp>
        <p:nvSpPr>
          <p:cNvPr id="3" name="Picture Placeholder 2">
            <a:extLst>
              <a:ext uri="{FF2B5EF4-FFF2-40B4-BE49-F238E27FC236}">
                <a16:creationId xmlns:a16="http://schemas.microsoft.com/office/drawing/2014/main" id="{7B52ACC9-9748-8AC4-72FA-FA10CDDD7C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89D845C7-0208-0DDC-C553-5FC396F044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DB675F-3F25-5AD9-05CB-1C8FE93D94D2}"/>
              </a:ext>
            </a:extLst>
          </p:cNvPr>
          <p:cNvSpPr>
            <a:spLocks noGrp="1"/>
          </p:cNvSpPr>
          <p:nvPr>
            <p:ph type="dt" sz="half" idx="10"/>
          </p:nvPr>
        </p:nvSpPr>
        <p:spPr/>
        <p:txBody>
          <a:bodyPr/>
          <a:lstStyle/>
          <a:p>
            <a:fld id="{A35C3E82-9803-49DE-A73E-FD1DA101F3F0}" type="datetime1">
              <a:rPr lang="en-CA" smtClean="0"/>
              <a:t>2025-06-22</a:t>
            </a:fld>
            <a:endParaRPr lang="en-CA"/>
          </a:p>
        </p:txBody>
      </p:sp>
      <p:sp>
        <p:nvSpPr>
          <p:cNvPr id="6" name="Footer Placeholder 5">
            <a:extLst>
              <a:ext uri="{FF2B5EF4-FFF2-40B4-BE49-F238E27FC236}">
                <a16:creationId xmlns:a16="http://schemas.microsoft.com/office/drawing/2014/main" id="{8F031D05-8EBA-8240-5272-BC6333CB270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F104DF8-BE50-B710-C780-27CBA75479FB}"/>
              </a:ext>
            </a:extLst>
          </p:cNvPr>
          <p:cNvSpPr>
            <a:spLocks noGrp="1"/>
          </p:cNvSpPr>
          <p:nvPr>
            <p:ph type="sldNum" sz="quarter" idx="12"/>
          </p:nvPr>
        </p:nvSpPr>
        <p:spPr/>
        <p:txBody>
          <a:bodyPr vert="horz" lIns="91440" tIns="45720" rIns="91440" bIns="45720" rtlCol="0" anchor="ctr"/>
          <a:lstStyle>
            <a:lvl1pPr>
              <a:defRPr lang="en-CA" smtClean="0">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117955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r Section Slide">
    <p:bg>
      <p:bgPr>
        <a:solidFill>
          <a:schemeClr val="tx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1D51F694-5124-458B-A9FF-106DCB3184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8725" y="584556"/>
            <a:ext cx="3648712" cy="967258"/>
          </a:xfrm>
          <a:prstGeom prst="rect">
            <a:avLst/>
          </a:prstGeom>
        </p:spPr>
      </p:pic>
      <p:sp>
        <p:nvSpPr>
          <p:cNvPr id="15" name="Title 1">
            <a:extLst>
              <a:ext uri="{FF2B5EF4-FFF2-40B4-BE49-F238E27FC236}">
                <a16:creationId xmlns:a16="http://schemas.microsoft.com/office/drawing/2014/main" id="{280DAFB2-146B-2E8C-2393-13C967AD7CD6}"/>
              </a:ext>
            </a:extLst>
          </p:cNvPr>
          <p:cNvSpPr>
            <a:spLocks noGrp="1"/>
          </p:cNvSpPr>
          <p:nvPr>
            <p:ph type="ctrTitle"/>
          </p:nvPr>
        </p:nvSpPr>
        <p:spPr>
          <a:xfrm>
            <a:off x="2009033" y="2263465"/>
            <a:ext cx="8173933" cy="2320891"/>
          </a:xfrm>
        </p:spPr>
        <p:txBody>
          <a:bodyPr anchor="b"/>
          <a:lstStyle>
            <a:lvl1pPr algn="ctr">
              <a:defRPr sz="6000">
                <a:solidFill>
                  <a:schemeClr val="bg2"/>
                </a:solidFill>
                <a:latin typeface="Futura PT Medium" panose="020B0602020204020303" pitchFamily="34" charset="0"/>
                <a:cs typeface="Futura Medium" panose="020B0602020204020303" pitchFamily="34" charset="-79"/>
              </a:defRPr>
            </a:lvl1pPr>
          </a:lstStyle>
          <a:p>
            <a:r>
              <a:rPr lang="en-US" dirty="0"/>
              <a:t>Click to edit Master title style</a:t>
            </a:r>
            <a:endParaRPr lang="en-CA" dirty="0"/>
          </a:p>
        </p:txBody>
      </p:sp>
      <p:sp>
        <p:nvSpPr>
          <p:cNvPr id="16" name="Subtitle 2">
            <a:extLst>
              <a:ext uri="{FF2B5EF4-FFF2-40B4-BE49-F238E27FC236}">
                <a16:creationId xmlns:a16="http://schemas.microsoft.com/office/drawing/2014/main" id="{7E086840-3D74-7CDD-E8A8-C1FBEBC26440}"/>
              </a:ext>
            </a:extLst>
          </p:cNvPr>
          <p:cNvSpPr>
            <a:spLocks noGrp="1"/>
          </p:cNvSpPr>
          <p:nvPr>
            <p:ph type="subTitle" idx="1"/>
          </p:nvPr>
        </p:nvSpPr>
        <p:spPr>
          <a:xfrm>
            <a:off x="2009033" y="4814095"/>
            <a:ext cx="8173933" cy="1018294"/>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Tree>
    <p:extLst>
      <p:ext uri="{BB962C8B-B14F-4D97-AF65-F5344CB8AC3E}">
        <p14:creationId xmlns:p14="http://schemas.microsoft.com/office/powerpoint/2010/main" val="175766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p:bg>
      <p:bgRef idx="1001">
        <a:schemeClr val="bg2"/>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EF9B47E-0BCD-C1CC-839C-B1940B5585F1}"/>
              </a:ext>
            </a:extLst>
          </p:cNvPr>
          <p:cNvSpPr/>
          <p:nvPr userDrawn="1"/>
        </p:nvSpPr>
        <p:spPr>
          <a:xfrm>
            <a:off x="0" y="-1"/>
            <a:ext cx="12192000" cy="1394235"/>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1" name="Picture 10">
            <a:extLst>
              <a:ext uri="{FF2B5EF4-FFF2-40B4-BE49-F238E27FC236}">
                <a16:creationId xmlns:a16="http://schemas.microsoft.com/office/drawing/2014/main" id="{1D51F694-5124-458B-A9FF-106DCB3184D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2511" y="204434"/>
            <a:ext cx="3648712" cy="967258"/>
          </a:xfrm>
          <a:prstGeom prst="rect">
            <a:avLst/>
          </a:prstGeom>
        </p:spPr>
      </p:pic>
      <p:sp>
        <p:nvSpPr>
          <p:cNvPr id="4" name="Title 1">
            <a:extLst>
              <a:ext uri="{FF2B5EF4-FFF2-40B4-BE49-F238E27FC236}">
                <a16:creationId xmlns:a16="http://schemas.microsoft.com/office/drawing/2014/main" id="{2FCF2034-890B-59D7-1185-DEF1D8C424D2}"/>
              </a:ext>
            </a:extLst>
          </p:cNvPr>
          <p:cNvSpPr>
            <a:spLocks noGrp="1"/>
          </p:cNvSpPr>
          <p:nvPr>
            <p:ph type="ctrTitle"/>
          </p:nvPr>
        </p:nvSpPr>
        <p:spPr>
          <a:xfrm>
            <a:off x="526947" y="1496526"/>
            <a:ext cx="6034491" cy="2593560"/>
          </a:xfrm>
        </p:spPr>
        <p:txBody>
          <a:bodyPr anchor="b">
            <a:normAutofit/>
          </a:bodyPr>
          <a:lstStyle>
            <a:lvl1pPr algn="l">
              <a:defRPr sz="5700" b="0" i="0" baseline="0">
                <a:latin typeface="Futura PT Medium" panose="020B0602020204020303" pitchFamily="34" charset="0"/>
                <a:ea typeface="Futura PT Medium" panose="020B0602020204020303" pitchFamily="34" charset="0"/>
                <a:cs typeface="Futura Medium" panose="020B0602020204020303" pitchFamily="34" charset="-79"/>
              </a:defRPr>
            </a:lvl1pPr>
          </a:lstStyle>
          <a:p>
            <a:r>
              <a:rPr lang="en-US" dirty="0"/>
              <a:t>Click to edit Master title style</a:t>
            </a:r>
          </a:p>
        </p:txBody>
      </p:sp>
      <p:sp>
        <p:nvSpPr>
          <p:cNvPr id="6" name="Subtitle 2">
            <a:extLst>
              <a:ext uri="{FF2B5EF4-FFF2-40B4-BE49-F238E27FC236}">
                <a16:creationId xmlns:a16="http://schemas.microsoft.com/office/drawing/2014/main" id="{835FE5FB-5D40-8673-D5BC-B0C48DDF0152}"/>
              </a:ext>
            </a:extLst>
          </p:cNvPr>
          <p:cNvSpPr>
            <a:spLocks noGrp="1"/>
          </p:cNvSpPr>
          <p:nvPr>
            <p:ph type="subTitle" idx="1"/>
          </p:nvPr>
        </p:nvSpPr>
        <p:spPr>
          <a:xfrm>
            <a:off x="526947" y="4347879"/>
            <a:ext cx="6944830" cy="2305687"/>
          </a:xfrm>
        </p:spPr>
        <p:txBody>
          <a:bodyPr/>
          <a:lstStyle>
            <a:lvl1pPr marL="0" indent="0" algn="l">
              <a:buFont typeface="Arial" panose="020B0604020202020204" pitchFamily="34" charset="0"/>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Tree>
    <p:extLst>
      <p:ext uri="{BB962C8B-B14F-4D97-AF65-F5344CB8AC3E}">
        <p14:creationId xmlns:p14="http://schemas.microsoft.com/office/powerpoint/2010/main" val="24428760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F259EC-19F5-8F42-09F0-C0505A908983}"/>
              </a:ext>
            </a:extLst>
          </p:cNvPr>
          <p:cNvSpPr/>
          <p:nvPr userDrawn="1"/>
        </p:nvSpPr>
        <p:spPr>
          <a:xfrm>
            <a:off x="0" y="6274051"/>
            <a:ext cx="12192000" cy="58395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4B6959D0-56B9-20C2-3D73-FFC07C4AA148}"/>
              </a:ext>
            </a:extLst>
          </p:cNvPr>
          <p:cNvSpPr>
            <a:spLocks noGrp="1"/>
          </p:cNvSpPr>
          <p:nvPr>
            <p:ph type="title" hasCustomPrompt="1"/>
          </p:nvPr>
        </p:nvSpPr>
        <p:spPr/>
        <p:txBody>
          <a:bodyPr>
            <a:normAutofit/>
          </a:bodyPr>
          <a:lstStyle>
            <a:lvl1pPr>
              <a:defRPr sz="2500">
                <a:solidFill>
                  <a:srgbClr val="103960"/>
                </a:solidFill>
                <a:latin typeface="Futura PT Medium" panose="020B0602020204020303" pitchFamily="34" charset="0"/>
                <a:cs typeface="Futura Medium" panose="020B0602020204020303" pitchFamily="34" charset="-79"/>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04B796B1-A059-C2A4-4CEA-AEB830A648F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EB39F446-4798-EF7C-7229-BD210B063D84}"/>
              </a:ext>
            </a:extLst>
          </p:cNvPr>
          <p:cNvSpPr>
            <a:spLocks noGrp="1"/>
          </p:cNvSpPr>
          <p:nvPr>
            <p:ph type="dt" sz="half" idx="10"/>
          </p:nvPr>
        </p:nvSpPr>
        <p:spPr/>
        <p:txBody>
          <a:bodyPr/>
          <a:lstStyle/>
          <a:p>
            <a:fld id="{385EA2FB-14A8-4D16-A990-16E7D92ABE1E}" type="datetime1">
              <a:rPr lang="en-CA" smtClean="0"/>
              <a:t>2025-06-22</a:t>
            </a:fld>
            <a:endParaRPr lang="en-CA"/>
          </a:p>
        </p:txBody>
      </p:sp>
      <p:sp>
        <p:nvSpPr>
          <p:cNvPr id="5" name="Footer Placeholder 4">
            <a:extLst>
              <a:ext uri="{FF2B5EF4-FFF2-40B4-BE49-F238E27FC236}">
                <a16:creationId xmlns:a16="http://schemas.microsoft.com/office/drawing/2014/main" id="{1391AFE7-E85B-104C-69C9-A7F1AEAF24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22F957B-9395-E944-8C1E-3C918B1064A5}"/>
              </a:ext>
            </a:extLst>
          </p:cNvPr>
          <p:cNvSpPr>
            <a:spLocks noGrp="1"/>
          </p:cNvSpPr>
          <p:nvPr>
            <p:ph type="sldNum" sz="quarter" idx="12"/>
          </p:nvPr>
        </p:nvSpPr>
        <p:spPr/>
        <p:txBody>
          <a:bodyPr/>
          <a:lstStyle>
            <a:lvl1pPr>
              <a:defRPr>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3231251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2">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5EDBA25-0282-B996-FE01-F25ACE73C88A}"/>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n-CA"/>
          </a:p>
        </p:txBody>
      </p:sp>
      <p:sp>
        <p:nvSpPr>
          <p:cNvPr id="2" name="Title 1">
            <a:extLst>
              <a:ext uri="{FF2B5EF4-FFF2-40B4-BE49-F238E27FC236}">
                <a16:creationId xmlns:a16="http://schemas.microsoft.com/office/drawing/2014/main" id="{4B6959D0-56B9-20C2-3D73-FFC07C4AA148}"/>
              </a:ext>
            </a:extLst>
          </p:cNvPr>
          <p:cNvSpPr>
            <a:spLocks noGrp="1"/>
          </p:cNvSpPr>
          <p:nvPr>
            <p:ph type="title" hasCustomPrompt="1"/>
          </p:nvPr>
        </p:nvSpPr>
        <p:spPr/>
        <p:txBody>
          <a:bodyPr vert="horz" lIns="91440" tIns="45720" rIns="91440" bIns="45720" rtlCol="0" anchor="ctr">
            <a:normAutofit/>
          </a:bodyPr>
          <a:lstStyle>
            <a:lvl1pPr>
              <a:defRPr lang="en-CA" sz="2500" dirty="0">
                <a:solidFill>
                  <a:srgbClr val="103960"/>
                </a:solidFill>
                <a:cs typeface="Futura Medium" panose="020B0602020204020303" pitchFamily="34" charset="-79"/>
              </a:defRPr>
            </a:lvl1pPr>
          </a:lstStyle>
          <a:p>
            <a:pPr lvl="0"/>
            <a:r>
              <a:rPr lang="en-US" dirty="0"/>
              <a:t>CLICK TO EDIT MASTER TITLE STYLE</a:t>
            </a:r>
            <a:endParaRPr lang="en-CA" dirty="0"/>
          </a:p>
        </p:txBody>
      </p:sp>
      <p:sp>
        <p:nvSpPr>
          <p:cNvPr id="3" name="Content Placeholder 2">
            <a:extLst>
              <a:ext uri="{FF2B5EF4-FFF2-40B4-BE49-F238E27FC236}">
                <a16:creationId xmlns:a16="http://schemas.microsoft.com/office/drawing/2014/main" id="{04B796B1-A059-C2A4-4CEA-AEB830A648F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EB39F446-4798-EF7C-7229-BD210B063D84}"/>
              </a:ext>
            </a:extLst>
          </p:cNvPr>
          <p:cNvSpPr>
            <a:spLocks noGrp="1"/>
          </p:cNvSpPr>
          <p:nvPr>
            <p:ph type="dt" sz="half" idx="10"/>
          </p:nvPr>
        </p:nvSpPr>
        <p:spPr/>
        <p:txBody>
          <a:bodyPr/>
          <a:lstStyle/>
          <a:p>
            <a:fld id="{385EA2FB-14A8-4D16-A990-16E7D92ABE1E}" type="datetime1">
              <a:rPr lang="en-CA" smtClean="0"/>
              <a:t>2025-06-22</a:t>
            </a:fld>
            <a:endParaRPr lang="en-CA"/>
          </a:p>
        </p:txBody>
      </p:sp>
      <p:sp>
        <p:nvSpPr>
          <p:cNvPr id="5" name="Footer Placeholder 4">
            <a:extLst>
              <a:ext uri="{FF2B5EF4-FFF2-40B4-BE49-F238E27FC236}">
                <a16:creationId xmlns:a16="http://schemas.microsoft.com/office/drawing/2014/main" id="{1391AFE7-E85B-104C-69C9-A7F1AEAF24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22F957B-9395-E944-8C1E-3C918B1064A5}"/>
              </a:ext>
            </a:extLst>
          </p:cNvPr>
          <p:cNvSpPr>
            <a:spLocks noGrp="1"/>
          </p:cNvSpPr>
          <p:nvPr>
            <p:ph type="sldNum" sz="quarter" idx="12"/>
          </p:nvPr>
        </p:nvSpPr>
        <p:spPr/>
        <p:txBody>
          <a:bodyPr/>
          <a:lstStyle>
            <a:lvl1pPr>
              <a:defRPr>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2878139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357EFC-85AE-EF71-D5D5-B977E8E66B75}"/>
              </a:ext>
            </a:extLst>
          </p:cNvPr>
          <p:cNvSpPr/>
          <p:nvPr userDrawn="1"/>
        </p:nvSpPr>
        <p:spPr>
          <a:xfrm>
            <a:off x="0" y="6274051"/>
            <a:ext cx="12192000" cy="58395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itle 1">
            <a:extLst>
              <a:ext uri="{FF2B5EF4-FFF2-40B4-BE49-F238E27FC236}">
                <a16:creationId xmlns:a16="http://schemas.microsoft.com/office/drawing/2014/main" id="{BFEC3B02-D462-1221-9516-D7A1A20D873B}"/>
              </a:ext>
            </a:extLst>
          </p:cNvPr>
          <p:cNvSpPr>
            <a:spLocks noGrp="1"/>
          </p:cNvSpPr>
          <p:nvPr>
            <p:ph type="title" hasCustomPrompt="1"/>
          </p:nvPr>
        </p:nvSpPr>
        <p:spPr>
          <a:xfrm>
            <a:off x="838200" y="365125"/>
            <a:ext cx="10515600" cy="1325563"/>
          </a:xfrm>
        </p:spPr>
        <p:txBody>
          <a:bodyPr vert="horz" lIns="91440" tIns="45720" rIns="91440" bIns="45720" rtlCol="0" anchor="ctr">
            <a:normAutofit/>
          </a:bodyPr>
          <a:lstStyle>
            <a:lvl1pPr>
              <a:defRPr lang="en-CA" sz="2500" dirty="0">
                <a:solidFill>
                  <a:srgbClr val="103960"/>
                </a:solidFill>
                <a:cs typeface="Futura Medium" panose="020B0602020204020303" pitchFamily="34" charset="-79"/>
              </a:defRPr>
            </a:lvl1pPr>
          </a:lstStyle>
          <a:p>
            <a:pPr lvl="0"/>
            <a:r>
              <a:rPr lang="en-US" dirty="0"/>
              <a:t>CLICK TO EDIT MASTER TITLE STYLE</a:t>
            </a:r>
            <a:endParaRPr lang="en-CA" dirty="0"/>
          </a:p>
        </p:txBody>
      </p:sp>
      <p:sp>
        <p:nvSpPr>
          <p:cNvPr id="3" name="Content Placeholder 2">
            <a:extLst>
              <a:ext uri="{FF2B5EF4-FFF2-40B4-BE49-F238E27FC236}">
                <a16:creationId xmlns:a16="http://schemas.microsoft.com/office/drawing/2014/main" id="{AD41C3A4-6979-5E7F-6C47-27FF7944B0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33BC51B-5E0C-58E4-98B2-38EF020966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352E04A-7101-4F10-5FD5-90FEA328BF73}"/>
              </a:ext>
            </a:extLst>
          </p:cNvPr>
          <p:cNvSpPr>
            <a:spLocks noGrp="1"/>
          </p:cNvSpPr>
          <p:nvPr>
            <p:ph type="dt" sz="half" idx="10"/>
          </p:nvPr>
        </p:nvSpPr>
        <p:spPr/>
        <p:txBody>
          <a:bodyPr/>
          <a:lstStyle/>
          <a:p>
            <a:fld id="{2FFB29B9-8BE6-45E7-8898-E32E9782360E}" type="datetime1">
              <a:rPr lang="en-CA" smtClean="0"/>
              <a:t>2025-06-22</a:t>
            </a:fld>
            <a:endParaRPr lang="en-CA"/>
          </a:p>
        </p:txBody>
      </p:sp>
      <p:sp>
        <p:nvSpPr>
          <p:cNvPr id="6" name="Footer Placeholder 5">
            <a:extLst>
              <a:ext uri="{FF2B5EF4-FFF2-40B4-BE49-F238E27FC236}">
                <a16:creationId xmlns:a16="http://schemas.microsoft.com/office/drawing/2014/main" id="{85DBF016-5E83-FD61-4BBA-36435EC88E5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074BD76-DA16-C241-0FEE-461E11DC4F18}"/>
              </a:ext>
            </a:extLst>
          </p:cNvPr>
          <p:cNvSpPr>
            <a:spLocks noGrp="1"/>
          </p:cNvSpPr>
          <p:nvPr>
            <p:ph type="sldNum" sz="quarter" idx="12"/>
          </p:nvPr>
        </p:nvSpPr>
        <p:spPr/>
        <p:txBody>
          <a:bodyPr/>
          <a:lstStyle>
            <a:lvl1pPr>
              <a:defRPr>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515289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30F22E1-4E88-504F-7C1F-9C801AF94F87}"/>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itle 1">
            <a:extLst>
              <a:ext uri="{FF2B5EF4-FFF2-40B4-BE49-F238E27FC236}">
                <a16:creationId xmlns:a16="http://schemas.microsoft.com/office/drawing/2014/main" id="{BFEC3B02-D462-1221-9516-D7A1A20D873B}"/>
              </a:ext>
            </a:extLst>
          </p:cNvPr>
          <p:cNvSpPr>
            <a:spLocks noGrp="1"/>
          </p:cNvSpPr>
          <p:nvPr>
            <p:ph type="title" hasCustomPrompt="1"/>
          </p:nvPr>
        </p:nvSpPr>
        <p:spPr>
          <a:xfrm>
            <a:off x="838200" y="365125"/>
            <a:ext cx="10515600" cy="1325563"/>
          </a:xfrm>
        </p:spPr>
        <p:txBody>
          <a:bodyPr vert="horz" lIns="91440" tIns="45720" rIns="91440" bIns="45720" rtlCol="0" anchor="ctr">
            <a:normAutofit/>
          </a:bodyPr>
          <a:lstStyle>
            <a:lvl1pPr>
              <a:defRPr lang="en-CA" sz="2500" dirty="0">
                <a:solidFill>
                  <a:srgbClr val="103960"/>
                </a:solidFill>
                <a:cs typeface="Futura Medium" panose="020B0602020204020303" pitchFamily="34" charset="-79"/>
              </a:defRPr>
            </a:lvl1pPr>
          </a:lstStyle>
          <a:p>
            <a:pPr lvl="0"/>
            <a:r>
              <a:rPr lang="en-US" dirty="0"/>
              <a:t>CLICK TO EDIT MASTER TITLE STYLE</a:t>
            </a:r>
            <a:endParaRPr lang="en-CA" dirty="0"/>
          </a:p>
        </p:txBody>
      </p:sp>
      <p:sp>
        <p:nvSpPr>
          <p:cNvPr id="3" name="Content Placeholder 2">
            <a:extLst>
              <a:ext uri="{FF2B5EF4-FFF2-40B4-BE49-F238E27FC236}">
                <a16:creationId xmlns:a16="http://schemas.microsoft.com/office/drawing/2014/main" id="{AD41C3A4-6979-5E7F-6C47-27FF7944B0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33BC51B-5E0C-58E4-98B2-38EF0209661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352E04A-7101-4F10-5FD5-90FEA328BF73}"/>
              </a:ext>
            </a:extLst>
          </p:cNvPr>
          <p:cNvSpPr>
            <a:spLocks noGrp="1"/>
          </p:cNvSpPr>
          <p:nvPr>
            <p:ph type="dt" sz="half" idx="10"/>
          </p:nvPr>
        </p:nvSpPr>
        <p:spPr/>
        <p:txBody>
          <a:bodyPr/>
          <a:lstStyle/>
          <a:p>
            <a:fld id="{2FFB29B9-8BE6-45E7-8898-E32E9782360E}" type="datetime1">
              <a:rPr lang="en-CA" smtClean="0"/>
              <a:t>2025-06-22</a:t>
            </a:fld>
            <a:endParaRPr lang="en-CA"/>
          </a:p>
        </p:txBody>
      </p:sp>
      <p:sp>
        <p:nvSpPr>
          <p:cNvPr id="6" name="Footer Placeholder 5">
            <a:extLst>
              <a:ext uri="{FF2B5EF4-FFF2-40B4-BE49-F238E27FC236}">
                <a16:creationId xmlns:a16="http://schemas.microsoft.com/office/drawing/2014/main" id="{85DBF016-5E83-FD61-4BBA-36435EC88E5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074BD76-DA16-C241-0FEE-461E11DC4F18}"/>
              </a:ext>
            </a:extLst>
          </p:cNvPr>
          <p:cNvSpPr>
            <a:spLocks noGrp="1"/>
          </p:cNvSpPr>
          <p:nvPr>
            <p:ph type="sldNum" sz="quarter" idx="12"/>
          </p:nvPr>
        </p:nvSpPr>
        <p:spPr/>
        <p:txBody>
          <a:bodyPr/>
          <a:lstStyle>
            <a:lvl1pPr>
              <a:defRPr>
                <a:solidFill>
                  <a:schemeClr val="bg2"/>
                </a:solidFill>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2171317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ft Right 1">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6CA66CB-75FC-34FD-A192-01626985D337}"/>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ectangle 13">
            <a:extLst>
              <a:ext uri="{FF2B5EF4-FFF2-40B4-BE49-F238E27FC236}">
                <a16:creationId xmlns:a16="http://schemas.microsoft.com/office/drawing/2014/main" id="{0CBDB03A-8B82-49E2-659E-835A5D3D99E3}"/>
              </a:ext>
            </a:extLst>
          </p:cNvPr>
          <p:cNvSpPr/>
          <p:nvPr userDrawn="1"/>
        </p:nvSpPr>
        <p:spPr>
          <a:xfrm>
            <a:off x="0" y="-23166"/>
            <a:ext cx="4559643" cy="6270057"/>
          </a:xfrm>
          <a:prstGeom prst="rect">
            <a:avLst/>
          </a:prstGeom>
          <a:solidFill>
            <a:srgbClr val="F1F1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a:extLst>
              <a:ext uri="{FF2B5EF4-FFF2-40B4-BE49-F238E27FC236}">
                <a16:creationId xmlns:a16="http://schemas.microsoft.com/office/drawing/2014/main" id="{C7C682E2-E4D9-C795-E204-BF40EE8C9042}"/>
              </a:ext>
            </a:extLst>
          </p:cNvPr>
          <p:cNvSpPr>
            <a:spLocks noGrp="1"/>
          </p:cNvSpPr>
          <p:nvPr>
            <p:ph type="dt" sz="half" idx="10"/>
          </p:nvPr>
        </p:nvSpPr>
        <p:spPr/>
        <p:txBody>
          <a:bodyPr/>
          <a:lstStyle/>
          <a:p>
            <a:fld id="{312C3FA6-8401-4D55-AEA5-EB39991A071B}" type="datetime1">
              <a:rPr lang="en-CA" smtClean="0"/>
              <a:t>2025-06-22</a:t>
            </a:fld>
            <a:endParaRPr lang="en-CA"/>
          </a:p>
        </p:txBody>
      </p:sp>
      <p:sp>
        <p:nvSpPr>
          <p:cNvPr id="8" name="Footer Placeholder 7">
            <a:extLst>
              <a:ext uri="{FF2B5EF4-FFF2-40B4-BE49-F238E27FC236}">
                <a16:creationId xmlns:a16="http://schemas.microsoft.com/office/drawing/2014/main" id="{B92F059E-8847-E91D-4B53-A2AF037F2B6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B86F95E-BCA6-8C03-7B43-193848997F73}"/>
              </a:ext>
            </a:extLst>
          </p:cNvPr>
          <p:cNvSpPr>
            <a:spLocks noGrp="1"/>
          </p:cNvSpPr>
          <p:nvPr>
            <p:ph type="sldNum" sz="quarter" idx="12"/>
          </p:nvPr>
        </p:nvSpPr>
        <p:spPr/>
        <p:txBody>
          <a:bodyPr vert="horz" lIns="91440" tIns="45720" rIns="91440" bIns="45720" rtlCol="0" anchor="ctr"/>
          <a:lstStyle>
            <a:lvl1pPr>
              <a:defRPr lang="en-CA" smtClean="0">
                <a:solidFill>
                  <a:schemeClr val="bg2"/>
                </a:solidFill>
              </a:defRPr>
            </a:lvl1pPr>
          </a:lstStyle>
          <a:p>
            <a:fld id="{FF5300FE-EB99-4CD7-BA4D-BD1A7FD6F17C}" type="slidenum">
              <a:rPr lang="en-CA" smtClean="0"/>
              <a:pPr/>
              <a:t>‹#›</a:t>
            </a:fld>
            <a:endParaRPr lang="en-CA"/>
          </a:p>
        </p:txBody>
      </p:sp>
      <p:sp>
        <p:nvSpPr>
          <p:cNvPr id="11" name="Text Placeholder 2">
            <a:extLst>
              <a:ext uri="{FF2B5EF4-FFF2-40B4-BE49-F238E27FC236}">
                <a16:creationId xmlns:a16="http://schemas.microsoft.com/office/drawing/2014/main" id="{D71C31CF-F40F-AF06-4247-AB78ADC65C44}"/>
              </a:ext>
            </a:extLst>
          </p:cNvPr>
          <p:cNvSpPr>
            <a:spLocks noGrp="1"/>
          </p:cNvSpPr>
          <p:nvPr>
            <p:ph type="body" idx="1" hasCustomPrompt="1"/>
          </p:nvPr>
        </p:nvSpPr>
        <p:spPr>
          <a:xfrm>
            <a:off x="5220970" y="1175220"/>
            <a:ext cx="6240534" cy="4307143"/>
          </a:xfrm>
        </p:spPr>
        <p:txBody>
          <a:bodyPr>
            <a:normAutofit/>
          </a:bodyPr>
          <a:lstStyle>
            <a:lvl1pPr marL="342900" indent="-342900">
              <a:buFont typeface="Arial" panose="020B0604020202020204" pitchFamily="34" charset="0"/>
              <a:buChar char="•"/>
              <a:defRPr sz="2100">
                <a:solidFill>
                  <a:srgbClr val="000000"/>
                </a:solidFill>
                <a:latin typeface="Futura PT Book" panose="020B0502020204020303" pitchFamily="34" charset="0"/>
                <a:ea typeface="Futura PT Book" panose="020B05020202040203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p:txBody>
      </p:sp>
      <p:sp>
        <p:nvSpPr>
          <p:cNvPr id="6" name="Title 1">
            <a:extLst>
              <a:ext uri="{FF2B5EF4-FFF2-40B4-BE49-F238E27FC236}">
                <a16:creationId xmlns:a16="http://schemas.microsoft.com/office/drawing/2014/main" id="{C19B3140-B50B-556B-3212-72BD530F8E6D}"/>
              </a:ext>
            </a:extLst>
          </p:cNvPr>
          <p:cNvSpPr>
            <a:spLocks noGrp="1"/>
          </p:cNvSpPr>
          <p:nvPr>
            <p:ph type="title" hasCustomPrompt="1"/>
          </p:nvPr>
        </p:nvSpPr>
        <p:spPr>
          <a:xfrm>
            <a:off x="838200" y="1175220"/>
            <a:ext cx="2743200" cy="2011600"/>
          </a:xfrm>
        </p:spPr>
        <p:txBody>
          <a:bodyPr vert="horz" lIns="91440" tIns="45720" rIns="91440" bIns="45720" rtlCol="0" anchor="t">
            <a:normAutofit/>
          </a:bodyPr>
          <a:lstStyle>
            <a:lvl1pPr>
              <a:defRPr lang="en-CA" sz="2500" dirty="0">
                <a:solidFill>
                  <a:srgbClr val="103960"/>
                </a:solidFill>
                <a:cs typeface="Futura Medium" panose="020B0602020204020303" pitchFamily="34" charset="-79"/>
              </a:defRPr>
            </a:lvl1pPr>
          </a:lstStyle>
          <a:p>
            <a:pPr lvl="0"/>
            <a:r>
              <a:rPr lang="en-US" dirty="0"/>
              <a:t>CLICK TO EDIT MASTER TITLE STYLE</a:t>
            </a:r>
            <a:endParaRPr lang="en-CA" dirty="0"/>
          </a:p>
        </p:txBody>
      </p:sp>
    </p:spTree>
    <p:extLst>
      <p:ext uri="{BB962C8B-B14F-4D97-AF65-F5344CB8AC3E}">
        <p14:creationId xmlns:p14="http://schemas.microsoft.com/office/powerpoint/2010/main" val="3003079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eft Right 2">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6B50C4-ABAF-B257-1A01-9723D1E72125}"/>
              </a:ext>
            </a:extLst>
          </p:cNvPr>
          <p:cNvSpPr/>
          <p:nvPr userDrawn="1"/>
        </p:nvSpPr>
        <p:spPr>
          <a:xfrm>
            <a:off x="0" y="6275688"/>
            <a:ext cx="12192000" cy="582312"/>
          </a:xfrm>
          <a:prstGeom prst="rect">
            <a:avLst/>
          </a:prstGeom>
          <a:gradFill flip="none" rotWithShape="1">
            <a:gsLst>
              <a:gs pos="4587">
                <a:srgbClr val="10284C"/>
              </a:gs>
              <a:gs pos="14000">
                <a:schemeClr val="tx1"/>
              </a:gs>
              <a:gs pos="56000">
                <a:schemeClr val="accent1"/>
              </a:gs>
              <a:gs pos="79000">
                <a:srgbClr val="1DAFA4"/>
              </a:gs>
              <a:gs pos="97248">
                <a:srgbClr val="3EB851"/>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Rectangle 5">
            <a:extLst>
              <a:ext uri="{FF2B5EF4-FFF2-40B4-BE49-F238E27FC236}">
                <a16:creationId xmlns:a16="http://schemas.microsoft.com/office/drawing/2014/main" id="{1035A86F-CDB4-7D3B-6332-80F339827B1A}"/>
              </a:ext>
            </a:extLst>
          </p:cNvPr>
          <p:cNvSpPr/>
          <p:nvPr userDrawn="1"/>
        </p:nvSpPr>
        <p:spPr>
          <a:xfrm>
            <a:off x="0" y="0"/>
            <a:ext cx="4547286" cy="6275688"/>
          </a:xfrm>
          <a:prstGeom prst="rect">
            <a:avLst/>
          </a:prstGeom>
          <a:solidFill>
            <a:srgbClr val="1039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dirty="0">
              <a:solidFill>
                <a:schemeClr val="bg2"/>
              </a:solidFill>
            </a:endParaRPr>
          </a:p>
        </p:txBody>
      </p:sp>
      <p:sp>
        <p:nvSpPr>
          <p:cNvPr id="9" name="Date Placeholder 6">
            <a:extLst>
              <a:ext uri="{FF2B5EF4-FFF2-40B4-BE49-F238E27FC236}">
                <a16:creationId xmlns:a16="http://schemas.microsoft.com/office/drawing/2014/main" id="{15A21161-D955-4C2E-634A-DBBC2F265B39}"/>
              </a:ext>
            </a:extLst>
          </p:cNvPr>
          <p:cNvSpPr>
            <a:spLocks noGrp="1"/>
          </p:cNvSpPr>
          <p:nvPr>
            <p:ph type="dt" sz="half" idx="10"/>
          </p:nvPr>
        </p:nvSpPr>
        <p:spPr>
          <a:xfrm>
            <a:off x="838200" y="6356350"/>
            <a:ext cx="2743200" cy="365125"/>
          </a:xfrm>
        </p:spPr>
        <p:txBody>
          <a:bodyPr/>
          <a:lstStyle/>
          <a:p>
            <a:fld id="{312C3FA6-8401-4D55-AEA5-EB39991A071B}" type="datetime1">
              <a:rPr lang="en-CA" smtClean="0"/>
              <a:t>2025-06-22</a:t>
            </a:fld>
            <a:endParaRPr lang="en-CA"/>
          </a:p>
        </p:txBody>
      </p:sp>
      <p:sp>
        <p:nvSpPr>
          <p:cNvPr id="10" name="Footer Placeholder 7">
            <a:extLst>
              <a:ext uri="{FF2B5EF4-FFF2-40B4-BE49-F238E27FC236}">
                <a16:creationId xmlns:a16="http://schemas.microsoft.com/office/drawing/2014/main" id="{2F35042C-9E0C-12D7-FD05-B570A707A25A}"/>
              </a:ext>
            </a:extLst>
          </p:cNvPr>
          <p:cNvSpPr>
            <a:spLocks noGrp="1"/>
          </p:cNvSpPr>
          <p:nvPr>
            <p:ph type="ftr" sz="quarter" idx="11"/>
          </p:nvPr>
        </p:nvSpPr>
        <p:spPr>
          <a:xfrm>
            <a:off x="4038600" y="6356350"/>
            <a:ext cx="4114800" cy="365125"/>
          </a:xfrm>
        </p:spPr>
        <p:txBody>
          <a:bodyPr/>
          <a:lstStyle/>
          <a:p>
            <a:endParaRPr lang="en-CA"/>
          </a:p>
        </p:txBody>
      </p:sp>
      <p:sp>
        <p:nvSpPr>
          <p:cNvPr id="11" name="Slide Number Placeholder 8">
            <a:extLst>
              <a:ext uri="{FF2B5EF4-FFF2-40B4-BE49-F238E27FC236}">
                <a16:creationId xmlns:a16="http://schemas.microsoft.com/office/drawing/2014/main" id="{FEEA7606-0A92-7F0C-6E67-B44470AE407C}"/>
              </a:ext>
            </a:extLst>
          </p:cNvPr>
          <p:cNvSpPr>
            <a:spLocks noGrp="1"/>
          </p:cNvSpPr>
          <p:nvPr>
            <p:ph type="sldNum" sz="quarter" idx="12"/>
          </p:nvPr>
        </p:nvSpPr>
        <p:spPr>
          <a:xfrm>
            <a:off x="8610600" y="6356350"/>
            <a:ext cx="2743200" cy="365125"/>
          </a:xfrm>
        </p:spPr>
        <p:txBody>
          <a:bodyPr vert="horz" lIns="91440" tIns="45720" rIns="91440" bIns="45720" rtlCol="0" anchor="ctr"/>
          <a:lstStyle>
            <a:lvl1pPr>
              <a:defRPr lang="en-CA" smtClean="0">
                <a:solidFill>
                  <a:schemeClr val="bg2"/>
                </a:solidFill>
              </a:defRPr>
            </a:lvl1pPr>
          </a:lstStyle>
          <a:p>
            <a:fld id="{FF5300FE-EB99-4CD7-BA4D-BD1A7FD6F17C}" type="slidenum">
              <a:rPr lang="en-CA" smtClean="0"/>
              <a:pPr/>
              <a:t>‹#›</a:t>
            </a:fld>
            <a:endParaRPr lang="en-CA"/>
          </a:p>
        </p:txBody>
      </p:sp>
      <p:sp>
        <p:nvSpPr>
          <p:cNvPr id="12" name="Text Placeholder 2">
            <a:extLst>
              <a:ext uri="{FF2B5EF4-FFF2-40B4-BE49-F238E27FC236}">
                <a16:creationId xmlns:a16="http://schemas.microsoft.com/office/drawing/2014/main" id="{C859DB12-F433-FD64-3C86-A8647472D41E}"/>
              </a:ext>
            </a:extLst>
          </p:cNvPr>
          <p:cNvSpPr>
            <a:spLocks noGrp="1"/>
          </p:cNvSpPr>
          <p:nvPr>
            <p:ph type="body" idx="1" hasCustomPrompt="1"/>
          </p:nvPr>
        </p:nvSpPr>
        <p:spPr>
          <a:xfrm>
            <a:off x="5220970" y="1175220"/>
            <a:ext cx="6240534" cy="4307143"/>
          </a:xfrm>
        </p:spPr>
        <p:txBody>
          <a:bodyPr>
            <a:normAutofit/>
          </a:bodyPr>
          <a:lstStyle>
            <a:lvl1pPr marL="342900" indent="-342900">
              <a:buFont typeface="Arial" panose="020B0604020202020204" pitchFamily="34" charset="0"/>
              <a:buChar char="•"/>
              <a:defRPr sz="2100">
                <a:solidFill>
                  <a:srgbClr val="000000"/>
                </a:solidFill>
                <a:latin typeface="Futura PT Book" panose="020B0502020204020303" pitchFamily="34" charset="0"/>
                <a:ea typeface="Futura PT Book" panose="020B05020202040203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dirty="0" err="1"/>
              <a:t>volutpat</a:t>
            </a:r>
            <a:r>
              <a:rPr lang="en-US" dirty="0"/>
              <a:t>.</a:t>
            </a:r>
          </a:p>
          <a:p>
            <a:pPr lvl="0"/>
            <a:r>
              <a:rPr lang="en-US" dirty="0"/>
              <a:t>Lorem ipsum dolor sit </a:t>
            </a:r>
            <a:r>
              <a:rPr lang="en-US" dirty="0" err="1"/>
              <a:t>amet</a:t>
            </a:r>
            <a:r>
              <a:rPr lang="en-US" dirty="0"/>
              <a:t>, </a:t>
            </a:r>
            <a:r>
              <a:rPr lang="en-US" dirty="0" err="1"/>
              <a:t>consectetuer</a:t>
            </a:r>
            <a:r>
              <a:rPr lang="en-US" dirty="0"/>
              <a:t> </a:t>
            </a:r>
            <a:r>
              <a:rPr lang="en-US" dirty="0" err="1"/>
              <a:t>elit</a:t>
            </a:r>
            <a:r>
              <a:rPr lang="en-US" dirty="0"/>
              <a:t>, </a:t>
            </a:r>
            <a:r>
              <a:rPr lang="en-US" dirty="0" err="1"/>
              <a:t>nibh</a:t>
            </a:r>
            <a:r>
              <a:rPr lang="en-US" dirty="0"/>
              <a:t> </a:t>
            </a:r>
            <a:r>
              <a:rPr lang="en-US" dirty="0" err="1"/>
              <a:t>euismod</a:t>
            </a:r>
            <a:r>
              <a:rPr lang="en-US" dirty="0"/>
              <a:t> </a:t>
            </a:r>
            <a:r>
              <a:rPr lang="en-US" dirty="0" err="1"/>
              <a:t>tincidunt</a:t>
            </a:r>
            <a:r>
              <a:rPr lang="en-US" dirty="0"/>
              <a:t> </a:t>
            </a:r>
            <a:r>
              <a:rPr lang="en-US" dirty="0" err="1"/>
              <a:t>ut</a:t>
            </a:r>
            <a:r>
              <a:rPr lang="en-US" dirty="0"/>
              <a:t> </a:t>
            </a:r>
            <a:r>
              <a:rPr lang="en-US" dirty="0" err="1"/>
              <a:t>laoreet</a:t>
            </a:r>
            <a:r>
              <a:rPr lang="en-US" dirty="0"/>
              <a:t> dolore magna </a:t>
            </a:r>
            <a:r>
              <a:rPr lang="en-US" dirty="0" err="1"/>
              <a:t>aliquam</a:t>
            </a:r>
            <a:r>
              <a:rPr lang="en-US" dirty="0"/>
              <a:t> </a:t>
            </a:r>
            <a:r>
              <a:rPr lang="en-US" dirty="0" err="1"/>
              <a:t>erat</a:t>
            </a:r>
            <a:r>
              <a:rPr lang="en-US" dirty="0"/>
              <a:t> </a:t>
            </a:r>
            <a:r>
              <a:rPr lang="en-US" err="1"/>
              <a:t>volutpat</a:t>
            </a:r>
            <a:r>
              <a:rPr lang="en-US"/>
              <a:t>.</a:t>
            </a:r>
            <a:endParaRPr lang="en-US" dirty="0"/>
          </a:p>
        </p:txBody>
      </p:sp>
      <p:sp>
        <p:nvSpPr>
          <p:cNvPr id="4" name="Title 1">
            <a:extLst>
              <a:ext uri="{FF2B5EF4-FFF2-40B4-BE49-F238E27FC236}">
                <a16:creationId xmlns:a16="http://schemas.microsoft.com/office/drawing/2014/main" id="{040B5EEC-4D4C-CCA8-DCF0-DCB91B1C36DC}"/>
              </a:ext>
            </a:extLst>
          </p:cNvPr>
          <p:cNvSpPr>
            <a:spLocks noGrp="1"/>
          </p:cNvSpPr>
          <p:nvPr>
            <p:ph type="title" hasCustomPrompt="1"/>
          </p:nvPr>
        </p:nvSpPr>
        <p:spPr>
          <a:xfrm>
            <a:off x="838200" y="1175220"/>
            <a:ext cx="2743200" cy="2011600"/>
          </a:xfrm>
        </p:spPr>
        <p:txBody>
          <a:bodyPr vert="horz" lIns="91440" tIns="45720" rIns="91440" bIns="45720" rtlCol="0" anchor="t">
            <a:normAutofit/>
          </a:bodyPr>
          <a:lstStyle>
            <a:lvl1pPr>
              <a:defRPr lang="en-CA" sz="2500" dirty="0">
                <a:solidFill>
                  <a:schemeClr val="bg2"/>
                </a:solidFill>
                <a:cs typeface="Futura Medium" panose="020B0602020204020303" pitchFamily="34" charset="-79"/>
              </a:defRPr>
            </a:lvl1pPr>
          </a:lstStyle>
          <a:p>
            <a:pPr lvl="0"/>
            <a:r>
              <a:rPr lang="en-US" dirty="0"/>
              <a:t>CLICK TO EDIT MASTER TITLE STYLE</a:t>
            </a:r>
            <a:endParaRPr lang="en-CA" dirty="0"/>
          </a:p>
        </p:txBody>
      </p:sp>
    </p:spTree>
    <p:extLst>
      <p:ext uri="{BB962C8B-B14F-4D97-AF65-F5344CB8AC3E}">
        <p14:creationId xmlns:p14="http://schemas.microsoft.com/office/powerpoint/2010/main" val="3597059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F00378-43A3-408A-0F45-1203B02B81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8EA154C-1768-17BF-59F1-7DC12211E8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B39BA8A-13FA-40D7-A06D-4842F3E8D0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F6E2B3-A114-406D-9FEA-9CC13A18DCD3}" type="datetime1">
              <a:rPr lang="en-CA" smtClean="0"/>
              <a:t>2025-06-22</a:t>
            </a:fld>
            <a:endParaRPr lang="en-CA"/>
          </a:p>
        </p:txBody>
      </p:sp>
      <p:sp>
        <p:nvSpPr>
          <p:cNvPr id="5" name="Footer Placeholder 4">
            <a:extLst>
              <a:ext uri="{FF2B5EF4-FFF2-40B4-BE49-F238E27FC236}">
                <a16:creationId xmlns:a16="http://schemas.microsoft.com/office/drawing/2014/main" id="{F51D2258-0E79-83A5-A744-77265E92A7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81376494-87F0-6DE3-2955-886CF32F14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Gravesend Sans Medium" panose="00000600000000000000" pitchFamily="50" charset="0"/>
              </a:defRPr>
            </a:lvl1pPr>
          </a:lstStyle>
          <a:p>
            <a:fld id="{FF5300FE-EB99-4CD7-BA4D-BD1A7FD6F17C}" type="slidenum">
              <a:rPr lang="en-CA" smtClean="0"/>
              <a:pPr/>
              <a:t>‹#›</a:t>
            </a:fld>
            <a:endParaRPr lang="en-CA"/>
          </a:p>
        </p:txBody>
      </p:sp>
    </p:spTree>
    <p:extLst>
      <p:ext uri="{BB962C8B-B14F-4D97-AF65-F5344CB8AC3E}">
        <p14:creationId xmlns:p14="http://schemas.microsoft.com/office/powerpoint/2010/main" val="387224176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2" r:id="rId3"/>
    <p:sldLayoutId id="2147483650" r:id="rId4"/>
    <p:sldLayoutId id="2147483663" r:id="rId5"/>
    <p:sldLayoutId id="2147483652" r:id="rId6"/>
    <p:sldLayoutId id="2147483664" r:id="rId7"/>
    <p:sldLayoutId id="2147483653" r:id="rId8"/>
    <p:sldLayoutId id="2147483654" r:id="rId9"/>
    <p:sldLayoutId id="2147483655" r:id="rId10"/>
    <p:sldLayoutId id="2147483656" r:id="rId11"/>
    <p:sldLayoutId id="2147483657" r:id="rId12"/>
  </p:sldLayoutIdLst>
  <p:hf hdr="0" ftr="0" dt="0"/>
  <p:txStyles>
    <p:titleStyle>
      <a:lvl1pPr algn="l" defTabSz="914400" rtl="0" eaLnBrk="1" latinLnBrk="0" hangingPunct="1">
        <a:lnSpc>
          <a:spcPct val="90000"/>
        </a:lnSpc>
        <a:spcBef>
          <a:spcPct val="0"/>
        </a:spcBef>
        <a:buNone/>
        <a:defRPr sz="4000" kern="1200">
          <a:solidFill>
            <a:schemeClr val="tx1"/>
          </a:solidFill>
          <a:latin typeface="Futura PT Medium" panose="020B06020202040203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utura PT Book" panose="020B0502020204020303" pitchFamily="34" charset="0"/>
          <a:ea typeface="Baskerville Display PT" panose="02030602080406020203"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utura PT Book" panose="020B0502020204020303" pitchFamily="34" charset="0"/>
          <a:ea typeface="Baskerville Display PT" panose="02030602080406020203"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utura PT Book" panose="020B0502020204020303" pitchFamily="34" charset="0"/>
          <a:ea typeface="Baskerville Display PT" panose="02030602080406020203"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utura PT Book" panose="020B0502020204020303" pitchFamily="34" charset="0"/>
          <a:ea typeface="Baskerville Display PT" panose="02030602080406020203"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utura PT Book" panose="020B0502020204020303" pitchFamily="34" charset="0"/>
          <a:ea typeface="Baskerville Display PT" panose="02030602080406020203"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cmie.ca/call-for-proposal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8E44D5-90DE-9D8D-63DF-B2CB91D67AD5}"/>
              </a:ext>
            </a:extLst>
          </p:cNvPr>
          <p:cNvSpPr>
            <a:spLocks noGrp="1"/>
          </p:cNvSpPr>
          <p:nvPr>
            <p:ph type="ctrTitle"/>
          </p:nvPr>
        </p:nvSpPr>
        <p:spPr/>
        <p:txBody>
          <a:bodyPr/>
          <a:lstStyle/>
          <a:p>
            <a:r>
              <a:rPr lang="en-US" dirty="0">
                <a:latin typeface="Futura PT Medium" panose="020B0602020204020303" pitchFamily="34" charset="0"/>
              </a:rPr>
              <a:t>CMIE Development Fund Application</a:t>
            </a:r>
            <a:endParaRPr lang="en-CA" dirty="0">
              <a:latin typeface="Futura PT Medium" panose="020B0602020204020303" pitchFamily="34" charset="0"/>
            </a:endParaRPr>
          </a:p>
        </p:txBody>
      </p:sp>
      <p:sp>
        <p:nvSpPr>
          <p:cNvPr id="5" name="Subtitle 4">
            <a:extLst>
              <a:ext uri="{FF2B5EF4-FFF2-40B4-BE49-F238E27FC236}">
                <a16:creationId xmlns:a16="http://schemas.microsoft.com/office/drawing/2014/main" id="{50687DA4-2817-1D97-F8C9-594F255D2289}"/>
              </a:ext>
            </a:extLst>
          </p:cNvPr>
          <p:cNvSpPr>
            <a:spLocks noGrp="1"/>
          </p:cNvSpPr>
          <p:nvPr>
            <p:ph type="subTitle" idx="1"/>
          </p:nvPr>
        </p:nvSpPr>
        <p:spPr/>
        <p:txBody>
          <a:bodyPr/>
          <a:lstStyle/>
          <a:p>
            <a:r>
              <a:rPr lang="en-US" dirty="0"/>
              <a:t>Closing Date: August 12, 2025</a:t>
            </a:r>
            <a:endParaRPr lang="en-CA" dirty="0"/>
          </a:p>
        </p:txBody>
      </p:sp>
    </p:spTree>
    <p:extLst>
      <p:ext uri="{BB962C8B-B14F-4D97-AF65-F5344CB8AC3E}">
        <p14:creationId xmlns:p14="http://schemas.microsoft.com/office/powerpoint/2010/main" val="853677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5" name="Rectangle 4">
            <a:extLst>
              <a:ext uri="{FF2B5EF4-FFF2-40B4-BE49-F238E27FC236}">
                <a16:creationId xmlns:a16="http://schemas.microsoft.com/office/drawing/2014/main" id="{B6CB4E42-B28B-526B-4887-9102A4B33150}"/>
              </a:ext>
            </a:extLst>
          </p:cNvPr>
          <p:cNvSpPr/>
          <p:nvPr/>
        </p:nvSpPr>
        <p:spPr>
          <a:xfrm>
            <a:off x="198783" y="1610139"/>
            <a:ext cx="11794872" cy="490281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333787" y="1731163"/>
            <a:ext cx="11524425" cy="4624023"/>
          </a:xfrm>
          <a:prstGeom prst="rect">
            <a:avLst/>
          </a:prstGeom>
          <a:noFill/>
        </p:spPr>
        <p:txBody>
          <a:bodyPr wrap="square" rtlCol="0">
            <a:spAutoFit/>
          </a:bodyPr>
          <a:lstStyle/>
          <a:p>
            <a:pPr lvl="0">
              <a:lnSpc>
                <a:spcPct val="115000"/>
              </a:lnSpc>
              <a:tabLst>
                <a:tab pos="5943600" algn="r"/>
              </a:tabLst>
            </a:pPr>
            <a:r>
              <a:rPr lang="en-CA" sz="2000" dirty="0">
                <a:effectLst/>
                <a:latin typeface="Futura PT Book" panose="020B0604020202020204" charset="0"/>
                <a:ea typeface="Calibri" panose="020F0502020204030204" pitchFamily="34" charset="0"/>
                <a:cs typeface="Times New Roman" panose="02020603050405020304" pitchFamily="18" charset="0"/>
              </a:rPr>
              <a:t>Providing a suggested reviewer(s) for your project can help the CMIE identify industry relevant reviewers. If you have one or multiple reviewers in mind, please complete the table below. Completion of this table is recommended, but not required for your application. </a:t>
            </a:r>
          </a:p>
          <a:p>
            <a:pPr lvl="0">
              <a:lnSpc>
                <a:spcPct val="115000"/>
              </a:lnSpc>
              <a:tabLst>
                <a:tab pos="5943600" algn="r"/>
              </a:tabLst>
            </a:pPr>
            <a:endParaRPr lang="en-CA" sz="2000" dirty="0">
              <a:effectLst/>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r>
              <a:rPr lang="en-CA" sz="1700" i="1" dirty="0">
                <a:latin typeface="Futura PT Book" panose="020B0604020202020204" charset="0"/>
                <a:ea typeface="Calibri" panose="020F0502020204030204" pitchFamily="34" charset="0"/>
                <a:cs typeface="Times New Roman" panose="02020603050405020304" pitchFamily="18" charset="0"/>
              </a:rPr>
              <a:t>*Please note that for reviewers to be approved, they must not have any conflicts of interest with the project or associated team members. </a:t>
            </a:r>
            <a:endParaRPr lang="en-CA" sz="17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effectLst/>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endParaRPr lang="en-CA" sz="2000" dirty="0">
              <a:latin typeface="Futura PT Book" panose="020B0604020202020204" charset="0"/>
              <a:ea typeface="Calibri" panose="020F0502020204030204" pitchFamily="34" charset="0"/>
              <a:cs typeface="Times New Roman" panose="02020603050405020304" pitchFamily="18" charset="0"/>
            </a:endParaRPr>
          </a:p>
          <a:p>
            <a:pPr lvl="0">
              <a:lnSpc>
                <a:spcPct val="115000"/>
              </a:lnSpc>
              <a:tabLst>
                <a:tab pos="5943600" algn="r"/>
              </a:tabLst>
            </a:pPr>
            <a:r>
              <a:rPr lang="en-CA" sz="2000" dirty="0">
                <a:latin typeface="Futura PT Book" panose="020B0604020202020204" charset="0"/>
                <a:ea typeface="Calibri" panose="020F0502020204030204" pitchFamily="34" charset="0"/>
                <a:cs typeface="Times New Roman" panose="02020603050405020304" pitchFamily="18" charset="0"/>
              </a:rPr>
              <a:t>If there are any questions regarding the</a:t>
            </a:r>
            <a:r>
              <a:rPr lang="en-CA" sz="2000" dirty="0">
                <a:effectLst/>
                <a:latin typeface="Futura PT Book" panose="020B0604020202020204" charset="0"/>
                <a:ea typeface="Calibri" panose="020F0502020204030204" pitchFamily="34" charset="0"/>
                <a:cs typeface="Times New Roman" panose="02020603050405020304" pitchFamily="18" charset="0"/>
              </a:rPr>
              <a:t> CMIEDF application process, or you would like to request feedback on your application, please contact us at </a:t>
            </a:r>
            <a:r>
              <a:rPr lang="en-CA" sz="2000" u="sng" dirty="0">
                <a:solidFill>
                  <a:srgbClr val="0000FF"/>
                </a:solidFill>
                <a:latin typeface="Futura PT Book" panose="020B0604020202020204" charset="0"/>
                <a:ea typeface="Calibri" panose="020F0502020204030204" pitchFamily="34" charset="0"/>
                <a:cs typeface="Times New Roman" panose="02020603050405020304" pitchFamily="18" charset="0"/>
              </a:rPr>
              <a:t>funding</a:t>
            </a:r>
            <a:r>
              <a:rPr lang="en-CA" sz="2000" u="sng" dirty="0">
                <a:solidFill>
                  <a:srgbClr val="0000FF"/>
                </a:solidFill>
                <a:effectLst/>
                <a:latin typeface="Futura PT Book" panose="020B0604020202020204" charset="0"/>
                <a:ea typeface="Calibri" panose="020F0502020204030204" pitchFamily="34" charset="0"/>
                <a:cs typeface="Times New Roman" panose="02020603050405020304" pitchFamily="18" charset="0"/>
              </a:rPr>
              <a:t>@cmie.ca</a:t>
            </a:r>
            <a:endParaRPr lang="en-CA" sz="1600" dirty="0">
              <a:latin typeface="Futura PT Book" panose="020B0604020202020204" charset="0"/>
            </a:endParaRPr>
          </a:p>
        </p:txBody>
      </p:sp>
      <p:sp>
        <p:nvSpPr>
          <p:cNvPr id="7" name="TextBox 6">
            <a:extLst>
              <a:ext uri="{FF2B5EF4-FFF2-40B4-BE49-F238E27FC236}">
                <a16:creationId xmlns:a16="http://schemas.microsoft.com/office/drawing/2014/main" id="{4119EA0C-C9BF-9085-E0E5-30A3D34D1375}"/>
              </a:ext>
            </a:extLst>
          </p:cNvPr>
          <p:cNvSpPr txBox="1"/>
          <p:nvPr/>
        </p:nvSpPr>
        <p:spPr>
          <a:xfrm>
            <a:off x="4572000" y="19268"/>
            <a:ext cx="4566734" cy="1384995"/>
          </a:xfrm>
          <a:prstGeom prst="rect">
            <a:avLst/>
          </a:prstGeom>
          <a:noFill/>
        </p:spPr>
        <p:txBody>
          <a:bodyPr wrap="square" rtlCol="0">
            <a:spAutoFit/>
          </a:bodyPr>
          <a:lstStyle/>
          <a:p>
            <a:pPr algn="ctr"/>
            <a:r>
              <a:rPr lang="en-US" sz="2800" dirty="0">
                <a:latin typeface="Futura PT Medium" panose="020B0604020202020204" charset="0"/>
              </a:rPr>
              <a:t>PROJECT NAME</a:t>
            </a:r>
            <a:endParaRPr lang="en-CA" sz="2800" dirty="0">
              <a:latin typeface="Futura PT Medium" panose="020B0604020202020204" charset="0"/>
            </a:endParaRPr>
          </a:p>
          <a:p>
            <a:pPr algn="ctr"/>
            <a:r>
              <a:rPr lang="en-CA" sz="2800" dirty="0">
                <a:latin typeface="Futura PT Medium" panose="020B0604020202020204" charset="0"/>
              </a:rPr>
              <a:t>SUGGESTED REVIEWERS &amp; CONTACT INFORMATION</a:t>
            </a:r>
            <a:endParaRPr lang="en-US" sz="2800" dirty="0">
              <a:latin typeface="Futura PT Medium" panose="020B0604020202020204" charset="0"/>
            </a:endParaRPr>
          </a:p>
        </p:txBody>
      </p:sp>
      <p:graphicFrame>
        <p:nvGraphicFramePr>
          <p:cNvPr id="2" name="Table 1">
            <a:extLst>
              <a:ext uri="{FF2B5EF4-FFF2-40B4-BE49-F238E27FC236}">
                <a16:creationId xmlns:a16="http://schemas.microsoft.com/office/drawing/2014/main" id="{91A73AFA-4CF3-55DD-3560-95CB287BD4A0}"/>
              </a:ext>
            </a:extLst>
          </p:cNvPr>
          <p:cNvGraphicFramePr>
            <a:graphicFrameLocks noGrp="1"/>
          </p:cNvGraphicFramePr>
          <p:nvPr>
            <p:extLst>
              <p:ext uri="{D42A27DB-BD31-4B8C-83A1-F6EECF244321}">
                <p14:modId xmlns:p14="http://schemas.microsoft.com/office/powerpoint/2010/main" val="4026215453"/>
              </p:ext>
            </p:extLst>
          </p:nvPr>
        </p:nvGraphicFramePr>
        <p:xfrm>
          <a:off x="934957" y="3686957"/>
          <a:ext cx="10417817" cy="1737360"/>
        </p:xfrm>
        <a:graphic>
          <a:graphicData uri="http://schemas.openxmlformats.org/drawingml/2006/table">
            <a:tbl>
              <a:tblPr firstRow="1" bandRow="1">
                <a:tableStyleId>{5C22544A-7EE6-4342-B048-85BDC9FD1C3A}</a:tableStyleId>
              </a:tblPr>
              <a:tblGrid>
                <a:gridCol w="2803956">
                  <a:extLst>
                    <a:ext uri="{9D8B030D-6E8A-4147-A177-3AD203B41FA5}">
                      <a16:colId xmlns:a16="http://schemas.microsoft.com/office/drawing/2014/main" val="1244265188"/>
                    </a:ext>
                  </a:extLst>
                </a:gridCol>
                <a:gridCol w="3070554">
                  <a:extLst>
                    <a:ext uri="{9D8B030D-6E8A-4147-A177-3AD203B41FA5}">
                      <a16:colId xmlns:a16="http://schemas.microsoft.com/office/drawing/2014/main" val="2365525076"/>
                    </a:ext>
                  </a:extLst>
                </a:gridCol>
                <a:gridCol w="4543307">
                  <a:extLst>
                    <a:ext uri="{9D8B030D-6E8A-4147-A177-3AD203B41FA5}">
                      <a16:colId xmlns:a16="http://schemas.microsoft.com/office/drawing/2014/main" val="2069748543"/>
                    </a:ext>
                  </a:extLst>
                </a:gridCol>
              </a:tblGrid>
              <a:tr h="536187">
                <a:tc>
                  <a:txBody>
                    <a:bodyPr/>
                    <a:lstStyle/>
                    <a:p>
                      <a:pPr algn="ctr"/>
                      <a:r>
                        <a:rPr lang="en-US" sz="1800" dirty="0">
                          <a:latin typeface="Futura PT Book" panose="020B0604020202020204" charset="0"/>
                        </a:rPr>
                        <a:t>Suggested Reviewer</a:t>
                      </a:r>
                      <a:endParaRPr lang="en-CA" sz="1800" dirty="0">
                        <a:latin typeface="Futura PT Book" panose="020B0604020202020204" charset="0"/>
                      </a:endParaRPr>
                    </a:p>
                  </a:txBody>
                  <a:tcPr anchor="ctr"/>
                </a:tc>
                <a:tc>
                  <a:txBody>
                    <a:bodyPr/>
                    <a:lstStyle/>
                    <a:p>
                      <a:pPr algn="ctr"/>
                      <a:r>
                        <a:rPr lang="en-US" sz="1800" dirty="0">
                          <a:latin typeface="Futura PT Book" panose="020B0604020202020204" charset="0"/>
                        </a:rPr>
                        <a:t>Organization and location </a:t>
                      </a:r>
                    </a:p>
                    <a:p>
                      <a:pPr algn="ctr"/>
                      <a:r>
                        <a:rPr lang="en-US" sz="1800" dirty="0">
                          <a:latin typeface="Futura PT Book" panose="020B0604020202020204" charset="0"/>
                        </a:rPr>
                        <a:t>(City, Province, Country)</a:t>
                      </a:r>
                      <a:endParaRPr lang="en-CA" sz="1800" dirty="0">
                        <a:latin typeface="Futura PT Book" panose="020B0604020202020204" charset="0"/>
                      </a:endParaRPr>
                    </a:p>
                  </a:txBody>
                  <a:tcPr anchor="ctr"/>
                </a:tc>
                <a:tc>
                  <a:txBody>
                    <a:bodyPr/>
                    <a:lstStyle/>
                    <a:p>
                      <a:pPr algn="ctr"/>
                      <a:r>
                        <a:rPr lang="en-US" sz="1800" dirty="0">
                          <a:latin typeface="Futura PT Book" panose="020B0604020202020204" charset="0"/>
                        </a:rPr>
                        <a:t>Contact Information</a:t>
                      </a:r>
                      <a:endParaRPr lang="en-CA" sz="1800" dirty="0">
                        <a:latin typeface="Futura PT Book" panose="020B0604020202020204" charset="0"/>
                      </a:endParaRPr>
                    </a:p>
                  </a:txBody>
                  <a:tcPr anchor="ctr"/>
                </a:tc>
                <a:extLst>
                  <a:ext uri="{0D108BD9-81ED-4DB2-BD59-A6C34878D82A}">
                    <a16:rowId xmlns:a16="http://schemas.microsoft.com/office/drawing/2014/main" val="3474544991"/>
                  </a:ext>
                </a:extLst>
              </a:tr>
              <a:tr h="310649">
                <a:tc>
                  <a:txBody>
                    <a:bodyPr/>
                    <a:lstStyle/>
                    <a:p>
                      <a:endParaRPr lang="en-CA" sz="1800" dirty="0">
                        <a:latin typeface="Futura PT Book" panose="020B0604020202020204" charset="0"/>
                      </a:endParaRPr>
                    </a:p>
                  </a:txBody>
                  <a:tcPr/>
                </a:tc>
                <a:tc>
                  <a:txBody>
                    <a:bodyPr/>
                    <a:lstStyle/>
                    <a:p>
                      <a:endParaRPr lang="en-CA" sz="1800">
                        <a:latin typeface="Futura PT Book" panose="020B0604020202020204" charset="0"/>
                      </a:endParaRPr>
                    </a:p>
                  </a:txBody>
                  <a:tcPr/>
                </a:tc>
                <a:tc>
                  <a:txBody>
                    <a:bodyPr/>
                    <a:lstStyle/>
                    <a:p>
                      <a:endParaRPr lang="en-CA" sz="1800">
                        <a:latin typeface="Futura PT Book" panose="020B0604020202020204" charset="0"/>
                      </a:endParaRPr>
                    </a:p>
                  </a:txBody>
                  <a:tcPr/>
                </a:tc>
                <a:extLst>
                  <a:ext uri="{0D108BD9-81ED-4DB2-BD59-A6C34878D82A}">
                    <a16:rowId xmlns:a16="http://schemas.microsoft.com/office/drawing/2014/main" val="3997480259"/>
                  </a:ext>
                </a:extLst>
              </a:tr>
              <a:tr h="310649">
                <a:tc>
                  <a:txBody>
                    <a:bodyPr/>
                    <a:lstStyle/>
                    <a:p>
                      <a:endParaRPr lang="en-CA" sz="1800" dirty="0">
                        <a:latin typeface="Futura PT Book" panose="020B0604020202020204" charset="0"/>
                      </a:endParaRPr>
                    </a:p>
                  </a:txBody>
                  <a:tcPr/>
                </a:tc>
                <a:tc>
                  <a:txBody>
                    <a:bodyPr/>
                    <a:lstStyle/>
                    <a:p>
                      <a:endParaRPr lang="en-CA" sz="1800">
                        <a:latin typeface="Futura PT Book" panose="020B0604020202020204" charset="0"/>
                      </a:endParaRPr>
                    </a:p>
                  </a:txBody>
                  <a:tcPr/>
                </a:tc>
                <a:tc>
                  <a:txBody>
                    <a:bodyPr/>
                    <a:lstStyle/>
                    <a:p>
                      <a:endParaRPr lang="en-CA" sz="1800" dirty="0">
                        <a:latin typeface="Futura PT Book" panose="020B0604020202020204" charset="0"/>
                      </a:endParaRPr>
                    </a:p>
                  </a:txBody>
                  <a:tcPr/>
                </a:tc>
                <a:extLst>
                  <a:ext uri="{0D108BD9-81ED-4DB2-BD59-A6C34878D82A}">
                    <a16:rowId xmlns:a16="http://schemas.microsoft.com/office/drawing/2014/main" val="3355695792"/>
                  </a:ext>
                </a:extLst>
              </a:tr>
              <a:tr h="310649">
                <a:tc>
                  <a:txBody>
                    <a:bodyPr/>
                    <a:lstStyle/>
                    <a:p>
                      <a:endParaRPr lang="en-CA" sz="1800" dirty="0">
                        <a:latin typeface="Futura PT Book" panose="020B0604020202020204" charset="0"/>
                      </a:endParaRPr>
                    </a:p>
                  </a:txBody>
                  <a:tcPr/>
                </a:tc>
                <a:tc>
                  <a:txBody>
                    <a:bodyPr/>
                    <a:lstStyle/>
                    <a:p>
                      <a:endParaRPr lang="en-CA" sz="1800">
                        <a:latin typeface="Futura PT Book" panose="020B0604020202020204" charset="0"/>
                      </a:endParaRPr>
                    </a:p>
                  </a:txBody>
                  <a:tcPr/>
                </a:tc>
                <a:tc>
                  <a:txBody>
                    <a:bodyPr/>
                    <a:lstStyle/>
                    <a:p>
                      <a:endParaRPr lang="en-CA" sz="1800" dirty="0">
                        <a:latin typeface="Futura PT Book" panose="020B0604020202020204" charset="0"/>
                      </a:endParaRPr>
                    </a:p>
                  </a:txBody>
                  <a:tcPr/>
                </a:tc>
                <a:extLst>
                  <a:ext uri="{0D108BD9-81ED-4DB2-BD59-A6C34878D82A}">
                    <a16:rowId xmlns:a16="http://schemas.microsoft.com/office/drawing/2014/main" val="4075210682"/>
                  </a:ext>
                </a:extLst>
              </a:tr>
            </a:tbl>
          </a:graphicData>
        </a:graphic>
      </p:graphicFrame>
      <p:sp>
        <p:nvSpPr>
          <p:cNvPr id="3" name="Footer Placeholder 8">
            <a:extLst>
              <a:ext uri="{FF2B5EF4-FFF2-40B4-BE49-F238E27FC236}">
                <a16:creationId xmlns:a16="http://schemas.microsoft.com/office/drawing/2014/main" id="{7180D03A-3620-CC3E-DFFE-3279CB5B1939}"/>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359942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D9AD9F-60F1-5E90-5AAA-043AADD5163A}"/>
              </a:ext>
            </a:extLst>
          </p:cNvPr>
          <p:cNvSpPr>
            <a:spLocks noGrp="1"/>
          </p:cNvSpPr>
          <p:nvPr>
            <p:ph type="subTitle" idx="1"/>
          </p:nvPr>
        </p:nvSpPr>
        <p:spPr>
          <a:xfrm>
            <a:off x="476009" y="1882388"/>
            <a:ext cx="11319996" cy="2898335"/>
          </a:xfrm>
        </p:spPr>
        <p:txBody>
          <a:bodyPr>
            <a:normAutofit fontScale="25000" lnSpcReduction="20000"/>
          </a:bodyPr>
          <a:lstStyle/>
          <a:p>
            <a:pPr lvl="0" algn="just">
              <a:lnSpc>
                <a:spcPct val="115000"/>
              </a:lnSpc>
            </a:pPr>
            <a:r>
              <a:rPr lang="en-CA" sz="8000" dirty="0">
                <a:effectLst/>
                <a:latin typeface="Futura PT Book" panose="020B0604020202020204" charset="0"/>
                <a:ea typeface="Calibri" panose="020F0502020204030204" pitchFamily="34" charset="0"/>
                <a:cs typeface="Times New Roman" panose="02020603050405020304" pitchFamily="18" charset="0"/>
              </a:rPr>
              <a:t>The CMIEDF application is meant to be concise (no longer than 10 slides) and mimic what would be expected for a venture capital style pitch presentation. Please take the time to curate concise yet thoughtful and impactful responses in all sections. </a:t>
            </a:r>
          </a:p>
          <a:p>
            <a:pPr lvl="0" algn="just">
              <a:lnSpc>
                <a:spcPct val="115000"/>
              </a:lnSpc>
            </a:pPr>
            <a:endParaRPr lang="en-CA" sz="8000" dirty="0">
              <a:effectLst/>
              <a:latin typeface="Futura PT Book" panose="020B0604020202020204" charset="0"/>
              <a:ea typeface="Calibri" panose="020F0502020204030204" pitchFamily="34" charset="0"/>
              <a:cs typeface="Times New Roman" panose="02020603050405020304" pitchFamily="18" charset="0"/>
            </a:endParaRPr>
          </a:p>
          <a:p>
            <a:pPr algn="just">
              <a:lnSpc>
                <a:spcPct val="115000"/>
              </a:lnSpc>
            </a:pPr>
            <a:r>
              <a:rPr lang="en-CA" sz="8000" dirty="0">
                <a:effectLst/>
                <a:latin typeface="Futura PT Book" panose="020B0604020202020204" charset="0"/>
                <a:ea typeface="Calibri" panose="020F0502020204030204" pitchFamily="34" charset="0"/>
                <a:cs typeface="Times New Roman" panose="02020603050405020304" pitchFamily="18" charset="0"/>
              </a:rPr>
              <a:t>For details on eligibility requirements and how to complete this application, please review the guidelines for applicants document found at </a:t>
            </a:r>
            <a:r>
              <a:rPr lang="en-CA" sz="8000" dirty="0">
                <a:effectLst/>
                <a:latin typeface="Futura PT Book" panose="020B0604020202020204" charset="0"/>
                <a:ea typeface="Calibri" panose="020F0502020204030204" pitchFamily="34" charset="0"/>
                <a:cs typeface="Times New Roman" panose="02020603050405020304" pitchFamily="18" charset="0"/>
                <a:hlinkClick r:id="rId2"/>
              </a:rPr>
              <a:t>https://cmie.ca/call-for-proposals/</a:t>
            </a:r>
            <a:endParaRPr lang="en-CA" sz="8000" dirty="0">
              <a:effectLst/>
              <a:latin typeface="Futura PT Book" panose="020B0604020202020204" charset="0"/>
              <a:ea typeface="Calibri" panose="020F0502020204030204" pitchFamily="34" charset="0"/>
              <a:cs typeface="Times New Roman" panose="02020603050405020304" pitchFamily="18" charset="0"/>
            </a:endParaRPr>
          </a:p>
          <a:p>
            <a:pPr lvl="0" algn="just">
              <a:lnSpc>
                <a:spcPct val="115000"/>
              </a:lnSpc>
            </a:pPr>
            <a:endParaRPr lang="en-CA" sz="8000" dirty="0">
              <a:effectLst/>
              <a:latin typeface="Futura PT Book" panose="020B0604020202020204" charset="0"/>
              <a:ea typeface="Calibri" panose="020F0502020204030204" pitchFamily="34" charset="0"/>
              <a:cs typeface="Times New Roman" panose="02020603050405020304" pitchFamily="18" charset="0"/>
            </a:endParaRPr>
          </a:p>
          <a:p>
            <a:pPr lvl="0" algn="just">
              <a:lnSpc>
                <a:spcPct val="115000"/>
              </a:lnSpc>
              <a:spcAft>
                <a:spcPts val="1000"/>
              </a:spcAft>
            </a:pPr>
            <a:r>
              <a:rPr lang="en-CA" sz="8000" dirty="0">
                <a:latin typeface="Futura PT Book" panose="020B0604020202020204" charset="0"/>
                <a:ea typeface="Calibri" panose="020F0502020204030204" pitchFamily="34" charset="0"/>
                <a:cs typeface="Times New Roman" panose="02020603050405020304" pitchFamily="18" charset="0"/>
              </a:rPr>
              <a:t>T</a:t>
            </a:r>
            <a:r>
              <a:rPr lang="en-CA" sz="8000" dirty="0">
                <a:effectLst/>
                <a:latin typeface="Futura PT Book" panose="020B0604020202020204" charset="0"/>
                <a:ea typeface="Calibri" panose="020F0502020204030204" pitchFamily="34" charset="0"/>
                <a:cs typeface="Times New Roman" panose="02020603050405020304" pitchFamily="18" charset="0"/>
              </a:rPr>
              <a:t>his is a </a:t>
            </a:r>
            <a:r>
              <a:rPr lang="en-CA" sz="8000" b="1" u="sng" dirty="0">
                <a:effectLst/>
                <a:latin typeface="Futura PT Book" panose="020B0604020202020204" charset="0"/>
                <a:ea typeface="Calibri" panose="020F0502020204030204" pitchFamily="34" charset="0"/>
                <a:cs typeface="Times New Roman" panose="02020603050405020304" pitchFamily="18" charset="0"/>
              </a:rPr>
              <a:t>non-confidential </a:t>
            </a:r>
            <a:r>
              <a:rPr lang="en-CA" sz="8000" dirty="0">
                <a:effectLst/>
                <a:latin typeface="Futura PT Book" panose="020B0604020202020204" charset="0"/>
                <a:ea typeface="Calibri" panose="020F0502020204030204" pitchFamily="34" charset="0"/>
                <a:cs typeface="Times New Roman" panose="02020603050405020304" pitchFamily="18" charset="0"/>
              </a:rPr>
              <a:t>application. In the second round of applications, CDAs will be signed, and further information can be shared. </a:t>
            </a:r>
          </a:p>
          <a:p>
            <a:endParaRPr lang="en-CA" dirty="0"/>
          </a:p>
        </p:txBody>
      </p:sp>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11" name="Rectangle 10">
            <a:extLst>
              <a:ext uri="{FF2B5EF4-FFF2-40B4-BE49-F238E27FC236}">
                <a16:creationId xmlns:a16="http://schemas.microsoft.com/office/drawing/2014/main" id="{01D99CE2-A3B0-9AFF-C598-012680ADB15A}"/>
              </a:ext>
            </a:extLst>
          </p:cNvPr>
          <p:cNvSpPr/>
          <p:nvPr/>
        </p:nvSpPr>
        <p:spPr>
          <a:xfrm>
            <a:off x="345057" y="1793618"/>
            <a:ext cx="11581900" cy="3325034"/>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TextBox 11">
            <a:extLst>
              <a:ext uri="{FF2B5EF4-FFF2-40B4-BE49-F238E27FC236}">
                <a16:creationId xmlns:a16="http://schemas.microsoft.com/office/drawing/2014/main" id="{6EEF57C1-8AFB-704C-0682-D5FC5A3937F6}"/>
              </a:ext>
            </a:extLst>
          </p:cNvPr>
          <p:cNvSpPr txBox="1"/>
          <p:nvPr/>
        </p:nvSpPr>
        <p:spPr>
          <a:xfrm>
            <a:off x="4591878" y="426769"/>
            <a:ext cx="4134678" cy="523220"/>
          </a:xfrm>
          <a:prstGeom prst="rect">
            <a:avLst/>
          </a:prstGeom>
          <a:noFill/>
        </p:spPr>
        <p:txBody>
          <a:bodyPr wrap="square" rtlCol="0">
            <a:spAutoFit/>
          </a:bodyPr>
          <a:lstStyle/>
          <a:p>
            <a:pPr algn="ctr"/>
            <a:r>
              <a:rPr lang="en-US" sz="2800" dirty="0">
                <a:latin typeface="Futura PT Medium" panose="020B0604020202020204" charset="0"/>
              </a:rPr>
              <a:t>GENERAL INFORMATION</a:t>
            </a:r>
            <a:endParaRPr lang="en-CA" sz="2800" dirty="0">
              <a:latin typeface="Futura PT Medium" panose="020B0604020202020204" charset="0"/>
            </a:endParaRPr>
          </a:p>
        </p:txBody>
      </p:sp>
      <p:sp>
        <p:nvSpPr>
          <p:cNvPr id="13" name="Footer Placeholder 8">
            <a:extLst>
              <a:ext uri="{FF2B5EF4-FFF2-40B4-BE49-F238E27FC236}">
                <a16:creationId xmlns:a16="http://schemas.microsoft.com/office/drawing/2014/main" id="{74FC9459-B481-9527-9AED-E2826FFFF426}"/>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2545088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D9AD9F-60F1-5E90-5AAA-043AADD5163A}"/>
              </a:ext>
            </a:extLst>
          </p:cNvPr>
          <p:cNvSpPr>
            <a:spLocks noGrp="1"/>
          </p:cNvSpPr>
          <p:nvPr>
            <p:ph type="subTitle" idx="1"/>
          </p:nvPr>
        </p:nvSpPr>
        <p:spPr>
          <a:xfrm>
            <a:off x="366680" y="1782992"/>
            <a:ext cx="5069463" cy="4431779"/>
          </a:xfrm>
        </p:spPr>
        <p:txBody>
          <a:bodyPr>
            <a:normAutofit fontScale="25000" lnSpcReduction="20000"/>
          </a:bodyPr>
          <a:lstStyle/>
          <a:p>
            <a:pPr algn="just">
              <a:spcAft>
                <a:spcPts val="1200"/>
              </a:spcAft>
            </a:pPr>
            <a:r>
              <a:rPr lang="en-US" sz="8000" dirty="0"/>
              <a:t>Project Name:</a:t>
            </a:r>
          </a:p>
          <a:p>
            <a:pPr algn="just">
              <a:spcAft>
                <a:spcPts val="1200"/>
              </a:spcAft>
            </a:pPr>
            <a:r>
              <a:rPr lang="en-US" sz="8000" dirty="0"/>
              <a:t>Applicant:</a:t>
            </a:r>
          </a:p>
          <a:p>
            <a:pPr algn="just">
              <a:spcAft>
                <a:spcPts val="1200"/>
              </a:spcAft>
            </a:pPr>
            <a:r>
              <a:rPr lang="en-US" sz="8000" dirty="0"/>
              <a:t>Applicant City, Province:</a:t>
            </a:r>
          </a:p>
          <a:p>
            <a:pPr algn="just">
              <a:spcAft>
                <a:spcPts val="1200"/>
              </a:spcAft>
            </a:pPr>
            <a:r>
              <a:rPr lang="en-US" sz="8000" dirty="0"/>
              <a:t>Requested Funding: C$</a:t>
            </a:r>
          </a:p>
          <a:p>
            <a:pPr algn="just">
              <a:spcAft>
                <a:spcPts val="1200"/>
              </a:spcAft>
            </a:pPr>
            <a:r>
              <a:rPr lang="en-US" sz="8000" dirty="0"/>
              <a:t>Matching Funding Source:</a:t>
            </a:r>
          </a:p>
          <a:p>
            <a:pPr algn="just">
              <a:spcAft>
                <a:spcPts val="1200"/>
              </a:spcAft>
            </a:pPr>
            <a:r>
              <a:rPr lang="en-US" sz="8000" dirty="0"/>
              <a:t>Expected Start Date:</a:t>
            </a:r>
          </a:p>
          <a:p>
            <a:pPr algn="just">
              <a:spcAft>
                <a:spcPts val="1200"/>
              </a:spcAft>
            </a:pPr>
            <a:r>
              <a:rPr lang="en-US" sz="8000" dirty="0"/>
              <a:t>Expected End Date:</a:t>
            </a:r>
          </a:p>
          <a:p>
            <a:pPr algn="just">
              <a:spcAft>
                <a:spcPts val="1200"/>
              </a:spcAft>
            </a:pPr>
            <a:r>
              <a:rPr lang="en-US" sz="8000" dirty="0"/>
              <a:t>Technology Readiness Level-Start:</a:t>
            </a:r>
          </a:p>
          <a:p>
            <a:pPr algn="just">
              <a:spcAft>
                <a:spcPts val="1200"/>
              </a:spcAft>
            </a:pPr>
            <a:r>
              <a:rPr lang="en-US" sz="8000" dirty="0"/>
              <a:t>Technology Readiness Level – End:</a:t>
            </a:r>
            <a:endParaRPr lang="en-CA" sz="8000" dirty="0"/>
          </a:p>
          <a:p>
            <a:endParaRPr lang="en-CA" dirty="0"/>
          </a:p>
        </p:txBody>
      </p:sp>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2" name="Rectangle 1">
            <a:extLst>
              <a:ext uri="{FF2B5EF4-FFF2-40B4-BE49-F238E27FC236}">
                <a16:creationId xmlns:a16="http://schemas.microsoft.com/office/drawing/2014/main" id="{53ED285C-C8FD-3251-3C65-6F2CE64B7A6A}"/>
              </a:ext>
            </a:extLst>
          </p:cNvPr>
          <p:cNvSpPr/>
          <p:nvPr/>
        </p:nvSpPr>
        <p:spPr>
          <a:xfrm>
            <a:off x="241416" y="1515321"/>
            <a:ext cx="5760882" cy="499762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B6CB4E42-B28B-526B-4887-9102A4B33150}"/>
              </a:ext>
            </a:extLst>
          </p:cNvPr>
          <p:cNvSpPr/>
          <p:nvPr/>
        </p:nvSpPr>
        <p:spPr>
          <a:xfrm>
            <a:off x="6232773" y="1515322"/>
            <a:ext cx="5760882" cy="4997626"/>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6328257" y="1699880"/>
            <a:ext cx="5389980" cy="4755148"/>
          </a:xfrm>
          <a:prstGeom prst="rect">
            <a:avLst/>
          </a:prstGeom>
          <a:noFill/>
        </p:spPr>
        <p:txBody>
          <a:bodyPr wrap="square" rtlCol="0">
            <a:spAutoFit/>
          </a:bodyPr>
          <a:lstStyle/>
          <a:p>
            <a:pPr algn="just">
              <a:spcAft>
                <a:spcPts val="600"/>
              </a:spcAft>
            </a:pPr>
            <a:r>
              <a:rPr lang="en-US" sz="2000" u="sng" dirty="0">
                <a:latin typeface="Futura PT Book" panose="020B0604020202020204" charset="0"/>
              </a:rPr>
              <a:t>Ultimate Product Description</a:t>
            </a:r>
            <a:r>
              <a:rPr lang="en-US" sz="2000" dirty="0">
                <a:latin typeface="Futura PT Book" panose="020B0604020202020204" charset="0"/>
              </a:rPr>
              <a:t>:</a:t>
            </a: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1200"/>
              </a:spcAft>
            </a:pPr>
            <a:r>
              <a:rPr lang="en-US" sz="2000" u="sng" dirty="0">
                <a:latin typeface="Futura PT Book" panose="020B0604020202020204" charset="0"/>
              </a:rPr>
              <a:t>Total Accessible Market and Growth</a:t>
            </a:r>
            <a:r>
              <a:rPr lang="en-US" sz="2000" dirty="0">
                <a:latin typeface="Futura PT Book" panose="020B0604020202020204" charset="0"/>
              </a:rPr>
              <a:t>:</a:t>
            </a: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1200"/>
              </a:spcAft>
            </a:pPr>
            <a:endParaRPr lang="en-US" sz="2000" dirty="0">
              <a:latin typeface="Futura PT Book" panose="020B0604020202020204" charset="0"/>
            </a:endParaRPr>
          </a:p>
          <a:p>
            <a:pPr algn="just">
              <a:spcAft>
                <a:spcPts val="1200"/>
              </a:spcAft>
            </a:pPr>
            <a:r>
              <a:rPr lang="en-US" sz="2000" u="sng" dirty="0">
                <a:latin typeface="Futura PT Book" panose="020B0604020202020204" charset="0"/>
              </a:rPr>
              <a:t>Main Competition</a:t>
            </a:r>
            <a:r>
              <a:rPr lang="en-US" sz="2000" dirty="0">
                <a:latin typeface="Futura PT Book" panose="020B0604020202020204" charset="0"/>
              </a:rPr>
              <a:t>:</a:t>
            </a:r>
          </a:p>
          <a:p>
            <a:pPr algn="just">
              <a:spcAft>
                <a:spcPts val="600"/>
              </a:spcAft>
            </a:pPr>
            <a:endParaRPr lang="en-US" sz="1600" dirty="0"/>
          </a:p>
          <a:p>
            <a:pPr>
              <a:spcAft>
                <a:spcPts val="1200"/>
              </a:spcAft>
            </a:pPr>
            <a:endParaRPr lang="en-CA" sz="1600" dirty="0"/>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591878" y="426769"/>
            <a:ext cx="4134678" cy="523220"/>
          </a:xfrm>
          <a:prstGeom prst="rect">
            <a:avLst/>
          </a:prstGeom>
          <a:noFill/>
        </p:spPr>
        <p:txBody>
          <a:bodyPr wrap="square" rtlCol="0">
            <a:spAutoFit/>
          </a:bodyPr>
          <a:lstStyle/>
          <a:p>
            <a:pPr algn="ctr"/>
            <a:r>
              <a:rPr lang="en-US" sz="2800" dirty="0">
                <a:latin typeface="Futura PT Medium" panose="020B0604020202020204" charset="0"/>
              </a:rPr>
              <a:t>SUMMARY</a:t>
            </a:r>
            <a:endParaRPr lang="en-CA" sz="2800" dirty="0">
              <a:latin typeface="Futura PT Medium" panose="020B0604020202020204" charset="0"/>
            </a:endParaRPr>
          </a:p>
        </p:txBody>
      </p:sp>
      <p:sp>
        <p:nvSpPr>
          <p:cNvPr id="12" name="Footer Placeholder 8">
            <a:extLst>
              <a:ext uri="{FF2B5EF4-FFF2-40B4-BE49-F238E27FC236}">
                <a16:creationId xmlns:a16="http://schemas.microsoft.com/office/drawing/2014/main" id="{AE2E87AA-63D3-2DA3-BF64-C67277E4F9D8}"/>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4151298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graphicFrame>
        <p:nvGraphicFramePr>
          <p:cNvPr id="5" name="Table 4">
            <a:extLst>
              <a:ext uri="{FF2B5EF4-FFF2-40B4-BE49-F238E27FC236}">
                <a16:creationId xmlns:a16="http://schemas.microsoft.com/office/drawing/2014/main" id="{12D31459-5506-A681-05CB-BC074F6C2F66}"/>
              </a:ext>
            </a:extLst>
          </p:cNvPr>
          <p:cNvGraphicFramePr>
            <a:graphicFrameLocks noGrp="1"/>
          </p:cNvGraphicFramePr>
          <p:nvPr>
            <p:extLst>
              <p:ext uri="{D42A27DB-BD31-4B8C-83A1-F6EECF244321}">
                <p14:modId xmlns:p14="http://schemas.microsoft.com/office/powerpoint/2010/main" val="230590242"/>
              </p:ext>
            </p:extLst>
          </p:nvPr>
        </p:nvGraphicFramePr>
        <p:xfrm>
          <a:off x="480908" y="2507958"/>
          <a:ext cx="11285831" cy="4023360"/>
        </p:xfrm>
        <a:graphic>
          <a:graphicData uri="http://schemas.openxmlformats.org/drawingml/2006/table">
            <a:tbl>
              <a:tblPr firstRow="1" bandRow="1">
                <a:tableStyleId>{5C22544A-7EE6-4342-B048-85BDC9FD1C3A}</a:tableStyleId>
              </a:tblPr>
              <a:tblGrid>
                <a:gridCol w="3930874">
                  <a:extLst>
                    <a:ext uri="{9D8B030D-6E8A-4147-A177-3AD203B41FA5}">
                      <a16:colId xmlns:a16="http://schemas.microsoft.com/office/drawing/2014/main" val="1244265188"/>
                    </a:ext>
                  </a:extLst>
                </a:gridCol>
                <a:gridCol w="3578087">
                  <a:extLst>
                    <a:ext uri="{9D8B030D-6E8A-4147-A177-3AD203B41FA5}">
                      <a16:colId xmlns:a16="http://schemas.microsoft.com/office/drawing/2014/main" val="2365525076"/>
                    </a:ext>
                  </a:extLst>
                </a:gridCol>
                <a:gridCol w="3776870">
                  <a:extLst>
                    <a:ext uri="{9D8B030D-6E8A-4147-A177-3AD203B41FA5}">
                      <a16:colId xmlns:a16="http://schemas.microsoft.com/office/drawing/2014/main" val="2069748543"/>
                    </a:ext>
                  </a:extLst>
                </a:gridCol>
              </a:tblGrid>
              <a:tr h="306341">
                <a:tc>
                  <a:txBody>
                    <a:bodyPr/>
                    <a:lstStyle/>
                    <a:p>
                      <a:pPr algn="ctr"/>
                      <a:r>
                        <a:rPr lang="en-US" sz="1600" dirty="0">
                          <a:latin typeface="Futura PT Book" panose="020B0604020202020204" charset="0"/>
                        </a:rPr>
                        <a:t>Characteristic</a:t>
                      </a:r>
                      <a:endParaRPr lang="en-CA" sz="1600" dirty="0">
                        <a:latin typeface="Futura PT Book" panose="020B0604020202020204" charset="0"/>
                      </a:endParaRPr>
                    </a:p>
                  </a:txBody>
                  <a:tcPr anchor="ctr"/>
                </a:tc>
                <a:tc>
                  <a:txBody>
                    <a:bodyPr/>
                    <a:lstStyle/>
                    <a:p>
                      <a:pPr algn="ctr"/>
                      <a:r>
                        <a:rPr lang="en-US" sz="1600" dirty="0">
                          <a:latin typeface="Futura PT Book" panose="020B0604020202020204" charset="0"/>
                        </a:rPr>
                        <a:t>Optimal Criteria</a:t>
                      </a:r>
                      <a:endParaRPr lang="en-CA" sz="1600" dirty="0">
                        <a:latin typeface="Futura PT Book" panose="020B0604020202020204" charset="0"/>
                      </a:endParaRPr>
                    </a:p>
                  </a:txBody>
                  <a:tcPr anchor="ctr"/>
                </a:tc>
                <a:tc>
                  <a:txBody>
                    <a:bodyPr/>
                    <a:lstStyle/>
                    <a:p>
                      <a:pPr algn="ctr"/>
                      <a:r>
                        <a:rPr lang="en-US" sz="1600" dirty="0">
                          <a:latin typeface="Futura PT Book" panose="020B0604020202020204" charset="0"/>
                        </a:rPr>
                        <a:t>Min. Acceptable Criteria</a:t>
                      </a:r>
                      <a:endParaRPr lang="en-CA" sz="1600" dirty="0">
                        <a:latin typeface="Futura PT Book" panose="020B0604020202020204" charset="0"/>
                      </a:endParaRPr>
                    </a:p>
                  </a:txBody>
                  <a:tcPr anchor="ctr"/>
                </a:tc>
                <a:extLst>
                  <a:ext uri="{0D108BD9-81ED-4DB2-BD59-A6C34878D82A}">
                    <a16:rowId xmlns:a16="http://schemas.microsoft.com/office/drawing/2014/main" val="3474544991"/>
                  </a:ext>
                </a:extLst>
              </a:tr>
              <a:tr h="260435">
                <a:tc>
                  <a:txBody>
                    <a:bodyPr/>
                    <a:lstStyle/>
                    <a:p>
                      <a:r>
                        <a:rPr lang="en-US" sz="1600" dirty="0">
                          <a:latin typeface="Futura PT Book" panose="020B0604020202020204" charset="0"/>
                        </a:rPr>
                        <a:t>Indication</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3997480259"/>
                  </a:ext>
                </a:extLst>
              </a:tr>
              <a:tr h="26043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latin typeface="Futura PT Book" panose="020B0604020202020204" charset="0"/>
                        </a:rPr>
                        <a:t>Yield/Radiochemical yield </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1089321879"/>
                  </a:ext>
                </a:extLst>
              </a:tr>
              <a:tr h="264829">
                <a:tc>
                  <a:txBody>
                    <a:bodyPr/>
                    <a:lstStyle/>
                    <a:p>
                      <a:r>
                        <a:rPr lang="en-US" sz="1600" dirty="0">
                          <a:latin typeface="Futura PT Book" panose="020B0604020202020204" charset="0"/>
                        </a:rPr>
                        <a:t>Purity/Radiochemical Purity </a:t>
                      </a:r>
                      <a:endParaRPr lang="en-CA" sz="1600" dirty="0">
                        <a:latin typeface="Futura PT Book" panose="020B0604020202020204" charset="0"/>
                      </a:endParaRPr>
                    </a:p>
                  </a:txBody>
                  <a:tcPr anchor="ctr"/>
                </a:tc>
                <a:tc>
                  <a:txBody>
                    <a:bodyPr/>
                    <a:lstStyle/>
                    <a:p>
                      <a:endParaRPr lang="en-CA" sz="160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3355695792"/>
                  </a:ext>
                </a:extLst>
              </a:tr>
              <a:tr h="264829">
                <a:tc>
                  <a:txBody>
                    <a:bodyPr/>
                    <a:lstStyle/>
                    <a:p>
                      <a:r>
                        <a:rPr lang="en-US" sz="1600" dirty="0">
                          <a:latin typeface="Futura PT Book" panose="020B0604020202020204" charset="0"/>
                        </a:rPr>
                        <a:t>Stability/Shelf Life</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3427612593"/>
                  </a:ext>
                </a:extLst>
              </a:tr>
              <a:tr h="261200">
                <a:tc>
                  <a:txBody>
                    <a:bodyPr/>
                    <a:lstStyle/>
                    <a:p>
                      <a:r>
                        <a:rPr lang="en-US" sz="1600" dirty="0">
                          <a:latin typeface="Futura PT Book" panose="020B0604020202020204" charset="0"/>
                        </a:rPr>
                        <a:t>Selectivity </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4072079243"/>
                  </a:ext>
                </a:extLst>
              </a:tr>
              <a:tr h="264829">
                <a:tc>
                  <a:txBody>
                    <a:bodyPr/>
                    <a:lstStyle/>
                    <a:p>
                      <a:r>
                        <a:rPr lang="en-US" sz="1600" dirty="0">
                          <a:latin typeface="Futura PT Book" panose="020B0604020202020204" charset="0"/>
                        </a:rPr>
                        <a:t>Formulation/Solubility </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4100276442"/>
                  </a:ext>
                </a:extLst>
              </a:tr>
              <a:tr h="264829">
                <a:tc>
                  <a:txBody>
                    <a:bodyPr/>
                    <a:lstStyle/>
                    <a:p>
                      <a:r>
                        <a:rPr lang="en-US" sz="1600" dirty="0">
                          <a:latin typeface="Futura PT Book" panose="020B0604020202020204" charset="0"/>
                        </a:rPr>
                        <a:t>Route of Excretion</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4264128504"/>
                  </a:ext>
                </a:extLst>
              </a:tr>
              <a:tr h="264829">
                <a:tc>
                  <a:txBody>
                    <a:bodyPr/>
                    <a:lstStyle/>
                    <a:p>
                      <a:r>
                        <a:rPr lang="en-US" sz="1600" dirty="0">
                          <a:latin typeface="Futura PT Book" panose="020B0604020202020204" charset="0"/>
                        </a:rPr>
                        <a:t>Toxicity </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874368065"/>
                  </a:ext>
                </a:extLst>
              </a:tr>
              <a:tr h="264829">
                <a:tc>
                  <a:txBody>
                    <a:bodyPr/>
                    <a:lstStyle/>
                    <a:p>
                      <a:r>
                        <a:rPr lang="en-US" sz="1600" dirty="0">
                          <a:latin typeface="Futura PT Book" panose="020B0604020202020204" charset="0"/>
                        </a:rPr>
                        <a:t>Scale up Feasibility </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2414515965"/>
                  </a:ext>
                </a:extLst>
              </a:tr>
              <a:tr h="264829">
                <a:tc>
                  <a:txBody>
                    <a:bodyPr/>
                    <a:lstStyle/>
                    <a:p>
                      <a:r>
                        <a:rPr lang="en-US" sz="1600" dirty="0">
                          <a:latin typeface="Futura PT Book" panose="020B0604020202020204" charset="0"/>
                        </a:rPr>
                        <a:t>Dosage</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3919025867"/>
                  </a:ext>
                </a:extLst>
              </a:tr>
              <a:tr h="264829">
                <a:tc>
                  <a:txBody>
                    <a:bodyPr/>
                    <a:lstStyle/>
                    <a:p>
                      <a:r>
                        <a:rPr lang="en-US" sz="1600" dirty="0">
                          <a:latin typeface="Futura PT Book" panose="020B0604020202020204" charset="0"/>
                        </a:rPr>
                        <a:t>Route of Administration</a:t>
                      </a:r>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tc>
                  <a:txBody>
                    <a:bodyPr/>
                    <a:lstStyle/>
                    <a:p>
                      <a:endParaRPr lang="en-CA" sz="1600" dirty="0">
                        <a:latin typeface="Futura PT Book" panose="020B0604020202020204" charset="0"/>
                      </a:endParaRPr>
                    </a:p>
                  </a:txBody>
                  <a:tcPr anchor="ctr"/>
                </a:tc>
                <a:extLst>
                  <a:ext uri="{0D108BD9-81ED-4DB2-BD59-A6C34878D82A}">
                    <a16:rowId xmlns:a16="http://schemas.microsoft.com/office/drawing/2014/main" val="1825335918"/>
                  </a:ext>
                </a:extLst>
              </a:tr>
            </a:tbl>
          </a:graphicData>
        </a:graphic>
      </p:graphicFrame>
      <p:sp>
        <p:nvSpPr>
          <p:cNvPr id="7" name="TextBox 6">
            <a:extLst>
              <a:ext uri="{FF2B5EF4-FFF2-40B4-BE49-F238E27FC236}">
                <a16:creationId xmlns:a16="http://schemas.microsoft.com/office/drawing/2014/main" id="{76B3C699-7184-16DB-3E85-BB1848EAAB34}"/>
              </a:ext>
            </a:extLst>
          </p:cNvPr>
          <p:cNvSpPr txBox="1"/>
          <p:nvPr/>
        </p:nvSpPr>
        <p:spPr>
          <a:xfrm>
            <a:off x="4591877" y="208106"/>
            <a:ext cx="4224131" cy="954107"/>
          </a:xfrm>
          <a:prstGeom prst="rect">
            <a:avLst/>
          </a:prstGeom>
          <a:noFill/>
        </p:spPr>
        <p:txBody>
          <a:bodyPr wrap="square" rtlCol="0">
            <a:spAutoFit/>
          </a:bodyPr>
          <a:lstStyle/>
          <a:p>
            <a:pPr algn="ctr"/>
            <a:r>
              <a:rPr lang="en-US" sz="2800" dirty="0">
                <a:latin typeface="Futura PT Medium" panose="020B0604020202020204" charset="0"/>
              </a:rPr>
              <a:t>PROJECT NAME</a:t>
            </a:r>
          </a:p>
          <a:p>
            <a:pPr algn="ctr"/>
            <a:r>
              <a:rPr lang="en-US" sz="2800" dirty="0">
                <a:latin typeface="Futura PT Medium" panose="020B0604020202020204" charset="0"/>
              </a:rPr>
              <a:t>TARGET PRODUCT PROFILE</a:t>
            </a:r>
            <a:endParaRPr lang="en-CA" sz="2800" dirty="0">
              <a:latin typeface="Futura PT Medium" panose="020B0604020202020204" charset="0"/>
            </a:endParaRPr>
          </a:p>
        </p:txBody>
      </p:sp>
      <p:sp>
        <p:nvSpPr>
          <p:cNvPr id="12" name="Footer Placeholder 8">
            <a:extLst>
              <a:ext uri="{FF2B5EF4-FFF2-40B4-BE49-F238E27FC236}">
                <a16:creationId xmlns:a16="http://schemas.microsoft.com/office/drawing/2014/main" id="{35CC6D71-2DBB-E5EF-24DA-53B8B462B3F2}"/>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
        <p:nvSpPr>
          <p:cNvPr id="13" name="Subtitle 2">
            <a:extLst>
              <a:ext uri="{FF2B5EF4-FFF2-40B4-BE49-F238E27FC236}">
                <a16:creationId xmlns:a16="http://schemas.microsoft.com/office/drawing/2014/main" id="{77A3969C-5696-F1C6-315C-7CAF705033B3}"/>
              </a:ext>
            </a:extLst>
          </p:cNvPr>
          <p:cNvSpPr>
            <a:spLocks noGrp="1"/>
          </p:cNvSpPr>
          <p:nvPr>
            <p:ph type="subTitle" idx="1"/>
          </p:nvPr>
        </p:nvSpPr>
        <p:spPr>
          <a:xfrm>
            <a:off x="463826" y="1495176"/>
            <a:ext cx="11319996" cy="830996"/>
          </a:xfrm>
        </p:spPr>
        <p:txBody>
          <a:bodyPr>
            <a:normAutofit fontScale="25000" lnSpcReduction="20000"/>
          </a:bodyPr>
          <a:lstStyle/>
          <a:p>
            <a:pPr lvl="0" algn="just">
              <a:lnSpc>
                <a:spcPct val="115000"/>
              </a:lnSpc>
            </a:pPr>
            <a:r>
              <a:rPr lang="en-CA" sz="8000" dirty="0">
                <a:latin typeface="Futura PT Book" panose="020B0604020202020204" charset="0"/>
                <a:ea typeface="Calibri" panose="020F0502020204030204" pitchFamily="34" charset="0"/>
                <a:cs typeface="Times New Roman" panose="02020603050405020304" pitchFamily="18" charset="0"/>
              </a:rPr>
              <a:t>Below are examples of some characteristics to be considered in your target product profile. Characteristics will vary depending on the type of product (medical isotope technology, diagnostic or therapeutic radiopharmaceutical, etc.).</a:t>
            </a:r>
            <a:endParaRPr lang="en-CA" sz="8000" dirty="0">
              <a:effectLst/>
              <a:latin typeface="Futura PT Book" panose="020B0604020202020204" charset="0"/>
              <a:ea typeface="Calibri" panose="020F0502020204030204" pitchFamily="34" charset="0"/>
              <a:cs typeface="Times New Roman" panose="02020603050405020304" pitchFamily="18" charset="0"/>
            </a:endParaRPr>
          </a:p>
          <a:p>
            <a:endParaRPr lang="en-CA" dirty="0"/>
          </a:p>
        </p:txBody>
      </p:sp>
      <p:sp>
        <p:nvSpPr>
          <p:cNvPr id="14" name="Rectangle 13">
            <a:extLst>
              <a:ext uri="{FF2B5EF4-FFF2-40B4-BE49-F238E27FC236}">
                <a16:creationId xmlns:a16="http://schemas.microsoft.com/office/drawing/2014/main" id="{9FBBE03E-82B5-CC3D-3222-E2DEDA6D7710}"/>
              </a:ext>
            </a:extLst>
          </p:cNvPr>
          <p:cNvSpPr/>
          <p:nvPr/>
        </p:nvSpPr>
        <p:spPr>
          <a:xfrm>
            <a:off x="345057" y="1459909"/>
            <a:ext cx="11581900" cy="95410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688598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D9AD9F-60F1-5E90-5AAA-043AADD5163A}"/>
              </a:ext>
            </a:extLst>
          </p:cNvPr>
          <p:cNvSpPr>
            <a:spLocks noGrp="1"/>
          </p:cNvSpPr>
          <p:nvPr>
            <p:ph type="subTitle" idx="1"/>
          </p:nvPr>
        </p:nvSpPr>
        <p:spPr>
          <a:xfrm>
            <a:off x="366680" y="1693541"/>
            <a:ext cx="5069463" cy="4431779"/>
          </a:xfrm>
        </p:spPr>
        <p:txBody>
          <a:bodyPr>
            <a:normAutofit fontScale="25000" lnSpcReduction="20000"/>
          </a:bodyPr>
          <a:lstStyle/>
          <a:p>
            <a:pPr algn="just">
              <a:spcAft>
                <a:spcPts val="600"/>
              </a:spcAft>
            </a:pPr>
            <a:r>
              <a:rPr lang="en-US" sz="8000" u="sng" dirty="0">
                <a:latin typeface="Futura PT Book" panose="020B0604020202020204" charset="0"/>
              </a:rPr>
              <a:t>Intellectual Property</a:t>
            </a:r>
            <a:r>
              <a:rPr lang="en-US" sz="8000" dirty="0">
                <a:latin typeface="Futura PT Book" panose="020B0604020202020204" charset="0"/>
              </a:rPr>
              <a:t>:</a:t>
            </a:r>
          </a:p>
          <a:p>
            <a:pPr>
              <a:spcAft>
                <a:spcPts val="600"/>
              </a:spcAft>
            </a:pPr>
            <a:r>
              <a:rPr lang="en-CA" sz="8000" dirty="0">
                <a:solidFill>
                  <a:srgbClr val="10284C"/>
                </a:solidFill>
                <a:latin typeface="Futura PT Book" panose="020B0604020202020204" charset="0"/>
              </a:rPr>
              <a:t>What is your strategy to protect your intellectual property (trade secret, know-how, patent, etc.)?</a:t>
            </a:r>
          </a:p>
          <a:p>
            <a:pPr>
              <a:spcAft>
                <a:spcPts val="600"/>
              </a:spcAft>
            </a:pPr>
            <a:r>
              <a:rPr lang="en-CA" sz="8000" dirty="0">
                <a:latin typeface="Futura PT Book" panose="020B0604020202020204" charset="0"/>
              </a:rPr>
              <a:t>Describe any patents, applications strategy.  </a:t>
            </a:r>
          </a:p>
          <a:p>
            <a:pPr>
              <a:spcAft>
                <a:spcPts val="600"/>
              </a:spcAft>
            </a:pPr>
            <a:r>
              <a:rPr lang="en-CA" sz="8000" dirty="0">
                <a:latin typeface="Futura PT Book" panose="020B0604020202020204" charset="0"/>
              </a:rPr>
              <a:t>Why your product is patentable?</a:t>
            </a:r>
          </a:p>
          <a:p>
            <a:pPr>
              <a:spcAft>
                <a:spcPts val="600"/>
              </a:spcAft>
            </a:pPr>
            <a:r>
              <a:rPr lang="en-CA" sz="8000" dirty="0">
                <a:latin typeface="Futura PT Book" panose="020B0604020202020204" charset="0"/>
              </a:rPr>
              <a:t>Has an IP search has been conducted? </a:t>
            </a:r>
          </a:p>
          <a:p>
            <a:pPr>
              <a:spcAft>
                <a:spcPts val="600"/>
              </a:spcAft>
            </a:pPr>
            <a:r>
              <a:rPr lang="en-CA" sz="8000" dirty="0">
                <a:latin typeface="Futura PT Book" panose="020B0604020202020204" charset="0"/>
              </a:rPr>
              <a:t>What is novel and inventive about your technology?</a:t>
            </a:r>
          </a:p>
          <a:p>
            <a:pPr>
              <a:spcAft>
                <a:spcPts val="600"/>
              </a:spcAft>
            </a:pPr>
            <a:r>
              <a:rPr lang="en-CA" sz="8000" dirty="0">
                <a:latin typeface="Futura PT Book" panose="020B0604020202020204" charset="0"/>
              </a:rPr>
              <a:t>Is patent opportunity composition of matter, device, use?</a:t>
            </a:r>
          </a:p>
          <a:p>
            <a:pPr>
              <a:spcAft>
                <a:spcPts val="600"/>
              </a:spcAft>
            </a:pPr>
            <a:r>
              <a:rPr lang="en-CA" sz="8000" dirty="0">
                <a:latin typeface="Futura PT Book" panose="020B0604020202020204" charset="0"/>
              </a:rPr>
              <a:t>Who owns the IP? Individual? Institution? Has it been properly assigned?</a:t>
            </a:r>
          </a:p>
          <a:p>
            <a:pPr>
              <a:spcAft>
                <a:spcPts val="600"/>
              </a:spcAft>
            </a:pPr>
            <a:r>
              <a:rPr lang="en-CA" sz="8000" dirty="0">
                <a:latin typeface="Futura PT Book" panose="020B0604020202020204" charset="0"/>
              </a:rPr>
              <a:t>What additional know-how protects the ultimate product?</a:t>
            </a:r>
          </a:p>
          <a:p>
            <a:endParaRPr lang="en-CA" dirty="0"/>
          </a:p>
        </p:txBody>
      </p:sp>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2" name="Rectangle 1">
            <a:extLst>
              <a:ext uri="{FF2B5EF4-FFF2-40B4-BE49-F238E27FC236}">
                <a16:creationId xmlns:a16="http://schemas.microsoft.com/office/drawing/2014/main" id="{53ED285C-C8FD-3251-3C65-6F2CE64B7A6A}"/>
              </a:ext>
            </a:extLst>
          </p:cNvPr>
          <p:cNvSpPr/>
          <p:nvPr/>
        </p:nvSpPr>
        <p:spPr>
          <a:xfrm>
            <a:off x="241416" y="1515322"/>
            <a:ext cx="5760882" cy="4997628"/>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B6CB4E42-B28B-526B-4887-9102A4B33150}"/>
              </a:ext>
            </a:extLst>
          </p:cNvPr>
          <p:cNvSpPr/>
          <p:nvPr/>
        </p:nvSpPr>
        <p:spPr>
          <a:xfrm>
            <a:off x="6232773" y="1515322"/>
            <a:ext cx="5760882" cy="499762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6328257" y="1650185"/>
            <a:ext cx="5389980" cy="4139595"/>
          </a:xfrm>
          <a:prstGeom prst="rect">
            <a:avLst/>
          </a:prstGeom>
          <a:noFill/>
        </p:spPr>
        <p:txBody>
          <a:bodyPr wrap="square" rtlCol="0">
            <a:spAutoFit/>
          </a:bodyPr>
          <a:lstStyle/>
          <a:p>
            <a:pPr>
              <a:spcAft>
                <a:spcPts val="600"/>
              </a:spcAft>
            </a:pPr>
            <a:r>
              <a:rPr lang="en-US" sz="2000" u="sng" dirty="0">
                <a:latin typeface="Futura PT Book" panose="020B0604020202020204" charset="0"/>
              </a:rPr>
              <a:t>Describe the Commercial Problem Your Product is Solving</a:t>
            </a:r>
            <a:r>
              <a:rPr lang="en-US" sz="2000" dirty="0">
                <a:latin typeface="Futura PT Book" panose="020B0604020202020204" charset="0"/>
              </a:rPr>
              <a:t>:</a:t>
            </a: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600"/>
              </a:spcAft>
            </a:pPr>
            <a:endParaRPr lang="en-US" sz="2000" dirty="0">
              <a:latin typeface="Futura PT Book" panose="020B0604020202020204" charset="0"/>
            </a:endParaRPr>
          </a:p>
          <a:p>
            <a:pPr algn="just">
              <a:spcAft>
                <a:spcPts val="1200"/>
              </a:spcAft>
            </a:pPr>
            <a:r>
              <a:rPr lang="en-US" sz="2000" u="sng" dirty="0">
                <a:latin typeface="Futura PT Book" panose="020B0604020202020204" charset="0"/>
              </a:rPr>
              <a:t>Competitive Differentiation</a:t>
            </a:r>
            <a:r>
              <a:rPr lang="en-US" sz="2000" dirty="0">
                <a:latin typeface="Futura PT Book" panose="020B0604020202020204" charset="0"/>
              </a:rPr>
              <a:t>:</a:t>
            </a:r>
          </a:p>
          <a:p>
            <a:pPr algn="just">
              <a:spcAft>
                <a:spcPts val="600"/>
              </a:spcAft>
            </a:pPr>
            <a:endParaRPr lang="en-US" sz="1600" dirty="0"/>
          </a:p>
          <a:p>
            <a:pPr algn="just">
              <a:spcAft>
                <a:spcPts val="1200"/>
              </a:spcAft>
            </a:pPr>
            <a:endParaRPr lang="en-CA" sz="1600" dirty="0"/>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591877" y="227989"/>
            <a:ext cx="4263887" cy="954107"/>
          </a:xfrm>
          <a:prstGeom prst="rect">
            <a:avLst/>
          </a:prstGeom>
          <a:noFill/>
        </p:spPr>
        <p:txBody>
          <a:bodyPr wrap="square" rtlCol="0">
            <a:spAutoFit/>
          </a:bodyPr>
          <a:lstStyle/>
          <a:p>
            <a:pPr algn="ctr"/>
            <a:r>
              <a:rPr lang="en-US" sz="2800" dirty="0">
                <a:latin typeface="Futura PT Medium" panose="020B0604020202020204" charset="0"/>
              </a:rPr>
              <a:t>PROJECT NAME </a:t>
            </a:r>
          </a:p>
          <a:p>
            <a:pPr algn="ctr"/>
            <a:r>
              <a:rPr lang="en-US" sz="2800" dirty="0">
                <a:latin typeface="Futura PT Medium" panose="020B0604020202020204" charset="0"/>
              </a:rPr>
              <a:t>COMPETITIVE ADVANTAGE</a:t>
            </a:r>
            <a:endParaRPr lang="en-CA" sz="2800" dirty="0">
              <a:latin typeface="Futura PT Medium" panose="020B0604020202020204" charset="0"/>
            </a:endParaRPr>
          </a:p>
        </p:txBody>
      </p:sp>
      <p:sp>
        <p:nvSpPr>
          <p:cNvPr id="4" name="Footer Placeholder 8">
            <a:extLst>
              <a:ext uri="{FF2B5EF4-FFF2-40B4-BE49-F238E27FC236}">
                <a16:creationId xmlns:a16="http://schemas.microsoft.com/office/drawing/2014/main" id="{9251186B-BB61-02DF-EF08-9293CFD7F069}"/>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3440764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5" name="Rectangle 4">
            <a:extLst>
              <a:ext uri="{FF2B5EF4-FFF2-40B4-BE49-F238E27FC236}">
                <a16:creationId xmlns:a16="http://schemas.microsoft.com/office/drawing/2014/main" id="{B6CB4E42-B28B-526B-4887-9102A4B33150}"/>
              </a:ext>
            </a:extLst>
          </p:cNvPr>
          <p:cNvSpPr/>
          <p:nvPr/>
        </p:nvSpPr>
        <p:spPr>
          <a:xfrm>
            <a:off x="198783" y="4353342"/>
            <a:ext cx="11794872" cy="213973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323019" y="4472901"/>
            <a:ext cx="11524425" cy="1877437"/>
          </a:xfrm>
          <a:prstGeom prst="rect">
            <a:avLst/>
          </a:prstGeom>
          <a:noFill/>
        </p:spPr>
        <p:txBody>
          <a:bodyPr wrap="square" rtlCol="0">
            <a:spAutoFit/>
          </a:bodyPr>
          <a:lstStyle/>
          <a:p>
            <a:pPr algn="just">
              <a:spcAft>
                <a:spcPts val="600"/>
              </a:spcAft>
            </a:pPr>
            <a:r>
              <a:rPr lang="en-US" sz="2000" u="sng" dirty="0">
                <a:latin typeface="Futura PT Book" panose="020B0604020202020204" charset="0"/>
              </a:rPr>
              <a:t>Evidence the Team Can Complete and Ultimately Commercialize the Project</a:t>
            </a:r>
            <a:r>
              <a:rPr lang="en-US" sz="2000" dirty="0">
                <a:latin typeface="Futura PT Book" panose="020B0604020202020204" charset="0"/>
              </a:rPr>
              <a:t>:</a:t>
            </a:r>
          </a:p>
          <a:p>
            <a:pPr algn="just">
              <a:spcAft>
                <a:spcPts val="600"/>
              </a:spcAft>
            </a:pPr>
            <a:r>
              <a:rPr lang="en-US" sz="2000" dirty="0">
                <a:latin typeface="Futura PT Book" panose="020B0604020202020204" charset="0"/>
              </a:rPr>
              <a:t>Historical  commercialization experience</a:t>
            </a:r>
          </a:p>
          <a:p>
            <a:pPr algn="just">
              <a:spcAft>
                <a:spcPts val="600"/>
              </a:spcAft>
            </a:pPr>
            <a:r>
              <a:rPr lang="en-US" sz="2000" dirty="0">
                <a:latin typeface="Futura PT Book" panose="020B0604020202020204" charset="0"/>
              </a:rPr>
              <a:t>Projects team members have worked on previously</a:t>
            </a:r>
          </a:p>
          <a:p>
            <a:pPr algn="just">
              <a:spcAft>
                <a:spcPts val="600"/>
              </a:spcAft>
            </a:pPr>
            <a:r>
              <a:rPr lang="en-US" sz="2000" dirty="0">
                <a:latin typeface="Futura PT Book" panose="020B0604020202020204" charset="0"/>
              </a:rPr>
              <a:t>Industry background of team members</a:t>
            </a:r>
            <a:endParaRPr lang="en-CA" sz="1600" dirty="0"/>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591878" y="208109"/>
            <a:ext cx="4134678" cy="954107"/>
          </a:xfrm>
          <a:prstGeom prst="rect">
            <a:avLst/>
          </a:prstGeom>
          <a:noFill/>
        </p:spPr>
        <p:txBody>
          <a:bodyPr wrap="square" rtlCol="0">
            <a:spAutoFit/>
          </a:bodyPr>
          <a:lstStyle/>
          <a:p>
            <a:pPr algn="ctr"/>
            <a:r>
              <a:rPr lang="en-US" sz="2800" dirty="0">
                <a:latin typeface="Futura PT Medium" panose="020B0604020202020204" charset="0"/>
              </a:rPr>
              <a:t>PROJECT NAME</a:t>
            </a:r>
          </a:p>
          <a:p>
            <a:pPr algn="ctr"/>
            <a:r>
              <a:rPr lang="en-US" sz="2800" dirty="0">
                <a:latin typeface="Futura PT Medium" panose="020B0604020202020204" charset="0"/>
              </a:rPr>
              <a:t>TEAM</a:t>
            </a:r>
            <a:endParaRPr lang="en-CA" sz="2800" dirty="0">
              <a:latin typeface="Futura PT Medium" panose="020B0604020202020204" charset="0"/>
            </a:endParaRPr>
          </a:p>
        </p:txBody>
      </p:sp>
      <p:graphicFrame>
        <p:nvGraphicFramePr>
          <p:cNvPr id="12" name="Table 11">
            <a:extLst>
              <a:ext uri="{FF2B5EF4-FFF2-40B4-BE49-F238E27FC236}">
                <a16:creationId xmlns:a16="http://schemas.microsoft.com/office/drawing/2014/main" id="{339C5031-56BC-E2CA-4675-0B249AE6EFC2}"/>
              </a:ext>
            </a:extLst>
          </p:cNvPr>
          <p:cNvGraphicFramePr>
            <a:graphicFrameLocks noGrp="1"/>
          </p:cNvGraphicFramePr>
          <p:nvPr>
            <p:extLst>
              <p:ext uri="{D42A27DB-BD31-4B8C-83A1-F6EECF244321}">
                <p14:modId xmlns:p14="http://schemas.microsoft.com/office/powerpoint/2010/main" val="3038662601"/>
              </p:ext>
            </p:extLst>
          </p:nvPr>
        </p:nvGraphicFramePr>
        <p:xfrm>
          <a:off x="198783" y="1533892"/>
          <a:ext cx="11794872" cy="2499360"/>
        </p:xfrm>
        <a:graphic>
          <a:graphicData uri="http://schemas.openxmlformats.org/drawingml/2006/table">
            <a:tbl>
              <a:tblPr firstRow="1" bandRow="1">
                <a:tableStyleId>{5C22544A-7EE6-4342-B048-85BDC9FD1C3A}</a:tableStyleId>
              </a:tblPr>
              <a:tblGrid>
                <a:gridCol w="2126974">
                  <a:extLst>
                    <a:ext uri="{9D8B030D-6E8A-4147-A177-3AD203B41FA5}">
                      <a16:colId xmlns:a16="http://schemas.microsoft.com/office/drawing/2014/main" val="1244265188"/>
                    </a:ext>
                  </a:extLst>
                </a:gridCol>
                <a:gridCol w="2527401">
                  <a:extLst>
                    <a:ext uri="{9D8B030D-6E8A-4147-A177-3AD203B41FA5}">
                      <a16:colId xmlns:a16="http://schemas.microsoft.com/office/drawing/2014/main" val="2365525076"/>
                    </a:ext>
                  </a:extLst>
                </a:gridCol>
                <a:gridCol w="3599662">
                  <a:extLst>
                    <a:ext uri="{9D8B030D-6E8A-4147-A177-3AD203B41FA5}">
                      <a16:colId xmlns:a16="http://schemas.microsoft.com/office/drawing/2014/main" val="2069748543"/>
                    </a:ext>
                  </a:extLst>
                </a:gridCol>
                <a:gridCol w="3540835">
                  <a:extLst>
                    <a:ext uri="{9D8B030D-6E8A-4147-A177-3AD203B41FA5}">
                      <a16:colId xmlns:a16="http://schemas.microsoft.com/office/drawing/2014/main" val="1192889820"/>
                    </a:ext>
                  </a:extLst>
                </a:gridCol>
              </a:tblGrid>
              <a:tr h="536187">
                <a:tc>
                  <a:txBody>
                    <a:bodyPr/>
                    <a:lstStyle/>
                    <a:p>
                      <a:pPr algn="ctr"/>
                      <a:r>
                        <a:rPr lang="en-US" sz="1600" dirty="0">
                          <a:latin typeface="Futura PT Book" panose="020B0604020202020204" charset="0"/>
                        </a:rPr>
                        <a:t>Team Member</a:t>
                      </a:r>
                      <a:endParaRPr lang="en-CA" sz="1600" dirty="0">
                        <a:latin typeface="Futura PT Book" panose="020B0604020202020204" charset="0"/>
                      </a:endParaRPr>
                    </a:p>
                  </a:txBody>
                  <a:tcPr anchor="ctr"/>
                </a:tc>
                <a:tc>
                  <a:txBody>
                    <a:bodyPr/>
                    <a:lstStyle/>
                    <a:p>
                      <a:pPr algn="ctr"/>
                      <a:r>
                        <a:rPr lang="en-US" sz="1600" dirty="0">
                          <a:latin typeface="Futura PT Book" panose="020B0604020202020204" charset="0"/>
                        </a:rPr>
                        <a:t>Organization and Location (City, Province, Country)</a:t>
                      </a:r>
                      <a:endParaRPr lang="en-CA" sz="1600" dirty="0">
                        <a:latin typeface="Futura PT Book" panose="020B0604020202020204" charset="0"/>
                      </a:endParaRPr>
                    </a:p>
                  </a:txBody>
                  <a:tcPr anchor="ctr"/>
                </a:tc>
                <a:tc>
                  <a:txBody>
                    <a:bodyPr/>
                    <a:lstStyle/>
                    <a:p>
                      <a:pPr algn="ctr"/>
                      <a:r>
                        <a:rPr lang="en-US" sz="1600" dirty="0">
                          <a:latin typeface="Futura PT Book" panose="020B0604020202020204" charset="0"/>
                        </a:rPr>
                        <a:t>Type of Affiliated Organization (SME, MNE, Academic Institution, Not-For-Profit, Other [please specify])</a:t>
                      </a:r>
                      <a:endParaRPr lang="en-CA" sz="1600" dirty="0">
                        <a:latin typeface="Futura PT Book" panose="020B0604020202020204" charset="0"/>
                      </a:endParaRPr>
                    </a:p>
                  </a:txBody>
                  <a:tcPr anchor="ctr"/>
                </a:tc>
                <a:tc>
                  <a:txBody>
                    <a:bodyPr/>
                    <a:lstStyle/>
                    <a:p>
                      <a:pPr algn="ctr"/>
                      <a:r>
                        <a:rPr lang="en-US" sz="1600" dirty="0">
                          <a:latin typeface="Futura PT Book" panose="020B0604020202020204" charset="0"/>
                        </a:rPr>
                        <a:t>Role in Project</a:t>
                      </a:r>
                      <a:endParaRPr lang="en-CA" sz="1600" dirty="0">
                        <a:latin typeface="Futura PT Book" panose="020B0604020202020204" charset="0"/>
                      </a:endParaRPr>
                    </a:p>
                  </a:txBody>
                  <a:tcPr anchor="ctr"/>
                </a:tc>
                <a:extLst>
                  <a:ext uri="{0D108BD9-81ED-4DB2-BD59-A6C34878D82A}">
                    <a16:rowId xmlns:a16="http://schemas.microsoft.com/office/drawing/2014/main" val="3474544991"/>
                  </a:ext>
                </a:extLst>
              </a:tr>
              <a:tr h="310649">
                <a:tc>
                  <a:txBody>
                    <a:bodyPr/>
                    <a:lstStyle/>
                    <a:p>
                      <a:endParaRPr lang="en-CA" sz="1600" dirty="0">
                        <a:latin typeface="Futura PT Book" panose="020B0604020202020204" charset="0"/>
                      </a:endParaRPr>
                    </a:p>
                  </a:txBody>
                  <a:tcPr/>
                </a:tc>
                <a:tc>
                  <a:txBody>
                    <a:bodyPr/>
                    <a:lstStyle/>
                    <a:p>
                      <a:endParaRPr lang="en-CA" sz="1600">
                        <a:latin typeface="Futura PT Book" panose="020B0604020202020204" charset="0"/>
                      </a:endParaRPr>
                    </a:p>
                  </a:txBody>
                  <a:tcPr/>
                </a:tc>
                <a:tc>
                  <a:txBody>
                    <a:bodyPr/>
                    <a:lstStyle/>
                    <a:p>
                      <a:endParaRPr lang="en-CA" sz="1600">
                        <a:latin typeface="Futura PT Book" panose="020B0604020202020204" charset="0"/>
                      </a:endParaRPr>
                    </a:p>
                  </a:txBody>
                  <a:tcPr/>
                </a:tc>
                <a:tc>
                  <a:txBody>
                    <a:bodyPr/>
                    <a:lstStyle/>
                    <a:p>
                      <a:endParaRPr lang="en-CA" sz="1600">
                        <a:latin typeface="Futura PT Book" panose="020B0604020202020204" charset="0"/>
                      </a:endParaRPr>
                    </a:p>
                  </a:txBody>
                  <a:tcPr/>
                </a:tc>
                <a:extLst>
                  <a:ext uri="{0D108BD9-81ED-4DB2-BD59-A6C34878D82A}">
                    <a16:rowId xmlns:a16="http://schemas.microsoft.com/office/drawing/2014/main" val="3997480259"/>
                  </a:ext>
                </a:extLst>
              </a:tr>
              <a:tr h="310649">
                <a:tc>
                  <a:txBody>
                    <a:bodyPr/>
                    <a:lstStyle/>
                    <a:p>
                      <a:endParaRPr lang="en-CA" sz="1600" dirty="0">
                        <a:latin typeface="Futura PT Book" panose="020B0604020202020204" charset="0"/>
                      </a:endParaRPr>
                    </a:p>
                  </a:txBody>
                  <a:tcPr/>
                </a:tc>
                <a:tc>
                  <a:txBody>
                    <a:bodyPr/>
                    <a:lstStyle/>
                    <a:p>
                      <a:endParaRPr lang="en-CA" sz="160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a:latin typeface="Futura PT Book" panose="020B0604020202020204" charset="0"/>
                      </a:endParaRPr>
                    </a:p>
                  </a:txBody>
                  <a:tcPr/>
                </a:tc>
                <a:extLst>
                  <a:ext uri="{0D108BD9-81ED-4DB2-BD59-A6C34878D82A}">
                    <a16:rowId xmlns:a16="http://schemas.microsoft.com/office/drawing/2014/main" val="3355695792"/>
                  </a:ext>
                </a:extLst>
              </a:tr>
              <a:tr h="310649">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extLst>
                  <a:ext uri="{0D108BD9-81ED-4DB2-BD59-A6C34878D82A}">
                    <a16:rowId xmlns:a16="http://schemas.microsoft.com/office/drawing/2014/main" val="4187529474"/>
                  </a:ext>
                </a:extLst>
              </a:tr>
              <a:tr h="310649">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extLst>
                  <a:ext uri="{0D108BD9-81ED-4DB2-BD59-A6C34878D82A}">
                    <a16:rowId xmlns:a16="http://schemas.microsoft.com/office/drawing/2014/main" val="2924312905"/>
                  </a:ext>
                </a:extLst>
              </a:tr>
              <a:tr h="310649">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tc>
                  <a:txBody>
                    <a:bodyPr/>
                    <a:lstStyle/>
                    <a:p>
                      <a:endParaRPr lang="en-CA" sz="1600" dirty="0">
                        <a:latin typeface="Futura PT Book" panose="020B0604020202020204" charset="0"/>
                      </a:endParaRPr>
                    </a:p>
                  </a:txBody>
                  <a:tcPr/>
                </a:tc>
                <a:extLst>
                  <a:ext uri="{0D108BD9-81ED-4DB2-BD59-A6C34878D82A}">
                    <a16:rowId xmlns:a16="http://schemas.microsoft.com/office/drawing/2014/main" val="2906599928"/>
                  </a:ext>
                </a:extLst>
              </a:tr>
            </a:tbl>
          </a:graphicData>
        </a:graphic>
      </p:graphicFrame>
      <p:sp>
        <p:nvSpPr>
          <p:cNvPr id="13" name="Footer Placeholder 8">
            <a:extLst>
              <a:ext uri="{FF2B5EF4-FFF2-40B4-BE49-F238E27FC236}">
                <a16:creationId xmlns:a16="http://schemas.microsoft.com/office/drawing/2014/main" id="{82759585-D387-10BF-5529-BB10BD4A49FE}"/>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2145208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D9AD9F-60F1-5E90-5AAA-043AADD5163A}"/>
              </a:ext>
            </a:extLst>
          </p:cNvPr>
          <p:cNvSpPr>
            <a:spLocks noGrp="1"/>
          </p:cNvSpPr>
          <p:nvPr>
            <p:ph type="subTitle" idx="1"/>
          </p:nvPr>
        </p:nvSpPr>
        <p:spPr>
          <a:xfrm>
            <a:off x="366680" y="1699880"/>
            <a:ext cx="5507346" cy="2162843"/>
          </a:xfrm>
        </p:spPr>
        <p:txBody>
          <a:bodyPr>
            <a:normAutofit/>
          </a:bodyPr>
          <a:lstStyle/>
          <a:p>
            <a:pPr algn="just">
              <a:spcAft>
                <a:spcPts val="600"/>
              </a:spcAft>
            </a:pPr>
            <a:r>
              <a:rPr lang="en-US" sz="2000" u="sng" dirty="0">
                <a:latin typeface="Futura PT Book" panose="020B0604020202020204" charset="0"/>
              </a:rPr>
              <a:t>Work Plan</a:t>
            </a:r>
            <a:r>
              <a:rPr lang="en-US" sz="2000" dirty="0">
                <a:latin typeface="Futura PT Book" panose="020B0604020202020204" charset="0"/>
              </a:rPr>
              <a:t>:</a:t>
            </a:r>
          </a:p>
          <a:p>
            <a:pPr algn="just">
              <a:spcAft>
                <a:spcPts val="600"/>
              </a:spcAft>
            </a:pPr>
            <a:r>
              <a:rPr lang="en-CA" sz="2000" dirty="0">
                <a:latin typeface="Futura PT Book" panose="020B0604020202020204" charset="0"/>
              </a:rPr>
              <a:t>What work will be done including experiments and expected outcome from key experiments?</a:t>
            </a:r>
          </a:p>
          <a:p>
            <a:pPr algn="just">
              <a:spcAft>
                <a:spcPts val="600"/>
              </a:spcAft>
            </a:pPr>
            <a:r>
              <a:rPr lang="en-CA" sz="2000" dirty="0">
                <a:latin typeface="Futura PT Book" panose="020B0604020202020204" charset="0"/>
              </a:rPr>
              <a:t>Where will the work be conducted?</a:t>
            </a:r>
          </a:p>
          <a:p>
            <a:endParaRPr lang="en-CA" dirty="0"/>
          </a:p>
        </p:txBody>
      </p:sp>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2" name="Rectangle 1">
            <a:extLst>
              <a:ext uri="{FF2B5EF4-FFF2-40B4-BE49-F238E27FC236}">
                <a16:creationId xmlns:a16="http://schemas.microsoft.com/office/drawing/2014/main" id="{53ED285C-C8FD-3251-3C65-6F2CE64B7A6A}"/>
              </a:ext>
            </a:extLst>
          </p:cNvPr>
          <p:cNvSpPr/>
          <p:nvPr/>
        </p:nvSpPr>
        <p:spPr>
          <a:xfrm>
            <a:off x="241416" y="1515322"/>
            <a:ext cx="5760882" cy="4997628"/>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B6CB4E42-B28B-526B-4887-9102A4B33150}"/>
              </a:ext>
            </a:extLst>
          </p:cNvPr>
          <p:cNvSpPr/>
          <p:nvPr/>
        </p:nvSpPr>
        <p:spPr>
          <a:xfrm>
            <a:off x="6232773" y="1515322"/>
            <a:ext cx="5760882" cy="499762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6328257" y="1699880"/>
            <a:ext cx="5389980" cy="4909036"/>
          </a:xfrm>
          <a:prstGeom prst="rect">
            <a:avLst/>
          </a:prstGeom>
          <a:noFill/>
        </p:spPr>
        <p:txBody>
          <a:bodyPr wrap="square" rtlCol="0">
            <a:spAutoFit/>
          </a:bodyPr>
          <a:lstStyle/>
          <a:p>
            <a:pPr algn="just">
              <a:spcAft>
                <a:spcPts val="600"/>
              </a:spcAft>
            </a:pPr>
            <a:r>
              <a:rPr lang="en-CA" sz="2000" u="sng" dirty="0">
                <a:latin typeface="Futura PT Book" panose="020B0604020202020204" charset="0"/>
              </a:rPr>
              <a:t>Budget</a:t>
            </a:r>
            <a:r>
              <a:rPr lang="en-CA" sz="2000" dirty="0">
                <a:latin typeface="Futura PT Book" panose="020B0604020202020204" charset="0"/>
              </a:rPr>
              <a:t>:</a:t>
            </a:r>
          </a:p>
          <a:p>
            <a:pPr marL="628650" indent="-285750" algn="just">
              <a:spcAft>
                <a:spcPts val="600"/>
              </a:spcAft>
              <a:buFont typeface="Arial" panose="020B0604020202020204" pitchFamily="34" charset="0"/>
              <a:buChar char="•"/>
            </a:pPr>
            <a:r>
              <a:rPr lang="en-CA" sz="2000" dirty="0">
                <a:latin typeface="Futura PT Book" panose="020B0604020202020204" charset="0"/>
              </a:rPr>
              <a:t>Direct Labour</a:t>
            </a:r>
          </a:p>
          <a:p>
            <a:pPr marL="628650" indent="-285750" algn="just">
              <a:spcAft>
                <a:spcPts val="600"/>
              </a:spcAft>
              <a:buFont typeface="Arial" panose="020B0604020202020204" pitchFamily="34" charset="0"/>
              <a:buChar char="•"/>
            </a:pPr>
            <a:r>
              <a:rPr lang="en-CA" sz="2000" dirty="0">
                <a:latin typeface="Futura PT Book" panose="020B0604020202020204" charset="0"/>
              </a:rPr>
              <a:t>Overhead</a:t>
            </a:r>
          </a:p>
          <a:p>
            <a:pPr marL="628650" indent="-285750" algn="just">
              <a:spcAft>
                <a:spcPts val="600"/>
              </a:spcAft>
              <a:buFont typeface="Arial" panose="020B0604020202020204" pitchFamily="34" charset="0"/>
              <a:buChar char="•"/>
            </a:pPr>
            <a:r>
              <a:rPr lang="en-CA" sz="2000" dirty="0">
                <a:latin typeface="Futura PT Book" panose="020B0604020202020204" charset="0"/>
              </a:rPr>
              <a:t>Direct Materials, Supplies and Consumables</a:t>
            </a:r>
          </a:p>
          <a:p>
            <a:pPr marL="628650" indent="-285750" algn="just">
              <a:spcAft>
                <a:spcPts val="600"/>
              </a:spcAft>
              <a:buFont typeface="Arial" panose="020B0604020202020204" pitchFamily="34" charset="0"/>
              <a:buChar char="•"/>
            </a:pPr>
            <a:r>
              <a:rPr lang="en-CA" sz="2000" dirty="0">
                <a:latin typeface="Futura PT Book" panose="020B0604020202020204" charset="0"/>
              </a:rPr>
              <a:t>Equipment</a:t>
            </a:r>
          </a:p>
          <a:p>
            <a:pPr marL="628650" indent="-285750" algn="just">
              <a:spcAft>
                <a:spcPts val="600"/>
              </a:spcAft>
              <a:buFont typeface="Arial" panose="020B0604020202020204" pitchFamily="34" charset="0"/>
              <a:buChar char="•"/>
            </a:pPr>
            <a:r>
              <a:rPr lang="en-CA" sz="2000" dirty="0">
                <a:latin typeface="Futura PT Book" panose="020B0604020202020204" charset="0"/>
              </a:rPr>
              <a:t>Subcontractors and CROs</a:t>
            </a:r>
          </a:p>
          <a:p>
            <a:pPr marL="628650" indent="-285750" algn="just">
              <a:spcAft>
                <a:spcPts val="600"/>
              </a:spcAft>
              <a:buFont typeface="Arial" panose="020B0604020202020204" pitchFamily="34" charset="0"/>
              <a:buChar char="•"/>
            </a:pPr>
            <a:r>
              <a:rPr lang="en-CA" sz="2000" dirty="0">
                <a:latin typeface="Futura PT Book" panose="020B0604020202020204" charset="0"/>
              </a:rPr>
              <a:t>Consultants</a:t>
            </a:r>
          </a:p>
          <a:p>
            <a:pPr marL="628650" indent="-285750" algn="just">
              <a:spcAft>
                <a:spcPts val="600"/>
              </a:spcAft>
              <a:buFont typeface="Arial" panose="020B0604020202020204" pitchFamily="34" charset="0"/>
              <a:buChar char="•"/>
            </a:pPr>
            <a:r>
              <a:rPr lang="en-CA" sz="2000" dirty="0">
                <a:latin typeface="Futura PT Book" panose="020B0604020202020204" charset="0"/>
              </a:rPr>
              <a:t>Legal IP</a:t>
            </a:r>
          </a:p>
          <a:p>
            <a:pPr marL="628650" indent="-285750" algn="just">
              <a:spcAft>
                <a:spcPts val="600"/>
              </a:spcAft>
              <a:buFont typeface="Arial" panose="020B0604020202020204" pitchFamily="34" charset="0"/>
              <a:buChar char="•"/>
            </a:pPr>
            <a:r>
              <a:rPr lang="en-CA" sz="2000" dirty="0">
                <a:latin typeface="Futura PT Book" panose="020B0604020202020204" charset="0"/>
              </a:rPr>
              <a:t>Travel</a:t>
            </a:r>
          </a:p>
          <a:p>
            <a:pPr marL="628650" indent="-285750" algn="just">
              <a:spcAft>
                <a:spcPts val="600"/>
              </a:spcAft>
              <a:buFont typeface="Arial" panose="020B0604020202020204" pitchFamily="34" charset="0"/>
              <a:buChar char="•"/>
            </a:pPr>
            <a:r>
              <a:rPr lang="en-CA" sz="2000" dirty="0">
                <a:latin typeface="Futura PT Book" panose="020B0604020202020204" charset="0"/>
              </a:rPr>
              <a:t>Other Direct Costs (describe)</a:t>
            </a:r>
            <a:endParaRPr lang="en-US" sz="2000" dirty="0">
              <a:latin typeface="Futura PT Book" panose="020B0604020202020204" charset="0"/>
            </a:endParaRPr>
          </a:p>
          <a:p>
            <a:pPr>
              <a:spcAft>
                <a:spcPts val="600"/>
              </a:spcAft>
            </a:pPr>
            <a:endParaRPr lang="en-US" sz="1600" dirty="0"/>
          </a:p>
          <a:p>
            <a:pPr>
              <a:spcAft>
                <a:spcPts val="1200"/>
              </a:spcAft>
            </a:pPr>
            <a:endParaRPr lang="en-CA" sz="1600" dirty="0"/>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591877" y="227989"/>
            <a:ext cx="4263887" cy="954107"/>
          </a:xfrm>
          <a:prstGeom prst="rect">
            <a:avLst/>
          </a:prstGeom>
          <a:noFill/>
        </p:spPr>
        <p:txBody>
          <a:bodyPr wrap="square" rtlCol="0">
            <a:spAutoFit/>
          </a:bodyPr>
          <a:lstStyle/>
          <a:p>
            <a:pPr algn="ctr"/>
            <a:r>
              <a:rPr lang="en-US" sz="2800" dirty="0">
                <a:latin typeface="Futura PT Medium" panose="020B0604020202020204" charset="0"/>
              </a:rPr>
              <a:t>PROJECT NAME </a:t>
            </a:r>
          </a:p>
          <a:p>
            <a:pPr algn="ctr"/>
            <a:r>
              <a:rPr lang="en-US" sz="2800" dirty="0">
                <a:latin typeface="Futura PT Medium" panose="020B0604020202020204" charset="0"/>
              </a:rPr>
              <a:t>WORK PLAN</a:t>
            </a:r>
            <a:endParaRPr lang="en-CA" sz="2800" dirty="0">
              <a:latin typeface="Futura PT Medium" panose="020B0604020202020204" charset="0"/>
            </a:endParaRPr>
          </a:p>
        </p:txBody>
      </p:sp>
      <p:sp>
        <p:nvSpPr>
          <p:cNvPr id="4" name="Footer Placeholder 8">
            <a:extLst>
              <a:ext uri="{FF2B5EF4-FFF2-40B4-BE49-F238E27FC236}">
                <a16:creationId xmlns:a16="http://schemas.microsoft.com/office/drawing/2014/main" id="{DB93CBCA-5E5C-AC3F-FE42-7B4A919B3D6D}"/>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143629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5" name="Rectangle 4">
            <a:extLst>
              <a:ext uri="{FF2B5EF4-FFF2-40B4-BE49-F238E27FC236}">
                <a16:creationId xmlns:a16="http://schemas.microsoft.com/office/drawing/2014/main" id="{B6CB4E42-B28B-526B-4887-9102A4B33150}"/>
              </a:ext>
            </a:extLst>
          </p:cNvPr>
          <p:cNvSpPr/>
          <p:nvPr/>
        </p:nvSpPr>
        <p:spPr>
          <a:xfrm>
            <a:off x="198783" y="1610139"/>
            <a:ext cx="11794872" cy="490281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333787" y="1773731"/>
            <a:ext cx="11524425" cy="1831271"/>
          </a:xfrm>
          <a:prstGeom prst="rect">
            <a:avLst/>
          </a:prstGeom>
          <a:noFill/>
        </p:spPr>
        <p:txBody>
          <a:bodyPr wrap="square" rtlCol="0">
            <a:spAutoFit/>
          </a:bodyPr>
          <a:lstStyle/>
          <a:p>
            <a:pPr algn="just">
              <a:spcAft>
                <a:spcPts val="600"/>
              </a:spcAft>
            </a:pPr>
            <a:r>
              <a:rPr lang="en-US" sz="2000" u="sng" dirty="0">
                <a:latin typeface="Futura PT Book" panose="020B0604020202020204" charset="0"/>
              </a:rPr>
              <a:t>Gantt Chart</a:t>
            </a:r>
            <a:r>
              <a:rPr lang="en-US" sz="2000" dirty="0">
                <a:latin typeface="Futura PT Book" panose="020B0604020202020204" charset="0"/>
              </a:rPr>
              <a:t>:</a:t>
            </a:r>
          </a:p>
          <a:p>
            <a:pPr algn="just">
              <a:spcAft>
                <a:spcPts val="600"/>
              </a:spcAft>
            </a:pPr>
            <a:r>
              <a:rPr lang="en-US" sz="2000" dirty="0">
                <a:latin typeface="Futura PT Book" panose="020B0604020202020204" charset="0"/>
              </a:rPr>
              <a:t>Monthly Gantt chart showing work and total budget for each work segment.</a:t>
            </a:r>
          </a:p>
          <a:p>
            <a:pPr algn="just">
              <a:spcAft>
                <a:spcPts val="600"/>
              </a:spcAft>
            </a:pPr>
            <a:endParaRPr lang="en-US" sz="1600" dirty="0">
              <a:latin typeface="Futura PT Book" panose="020B0604020202020204" charset="0"/>
            </a:endParaRPr>
          </a:p>
          <a:p>
            <a:pPr>
              <a:spcAft>
                <a:spcPts val="1200"/>
              </a:spcAft>
            </a:pPr>
            <a:endParaRPr lang="en-CA" sz="1600" dirty="0">
              <a:latin typeface="Futura PT Book" panose="020B0604020202020204" charset="0"/>
            </a:endParaRPr>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591878" y="208109"/>
            <a:ext cx="4134678" cy="954107"/>
          </a:xfrm>
          <a:prstGeom prst="rect">
            <a:avLst/>
          </a:prstGeom>
          <a:noFill/>
        </p:spPr>
        <p:txBody>
          <a:bodyPr wrap="square" rtlCol="0">
            <a:spAutoFit/>
          </a:bodyPr>
          <a:lstStyle/>
          <a:p>
            <a:pPr algn="ctr"/>
            <a:r>
              <a:rPr lang="en-US" sz="2800" dirty="0">
                <a:latin typeface="Futura PT Medium" panose="020B0604020202020204" charset="0"/>
              </a:rPr>
              <a:t>PROJECT NAME</a:t>
            </a:r>
          </a:p>
          <a:p>
            <a:pPr algn="ctr"/>
            <a:r>
              <a:rPr lang="en-US" sz="2800" dirty="0">
                <a:latin typeface="Futura PT Medium" panose="020B0604020202020204" charset="0"/>
              </a:rPr>
              <a:t>GANTT CHART</a:t>
            </a:r>
            <a:endParaRPr lang="en-CA" sz="2800" dirty="0">
              <a:latin typeface="Futura PT Medium" panose="020B0604020202020204" charset="0"/>
            </a:endParaRPr>
          </a:p>
        </p:txBody>
      </p:sp>
      <p:sp>
        <p:nvSpPr>
          <p:cNvPr id="2" name="Footer Placeholder 8">
            <a:extLst>
              <a:ext uri="{FF2B5EF4-FFF2-40B4-BE49-F238E27FC236}">
                <a16:creationId xmlns:a16="http://schemas.microsoft.com/office/drawing/2014/main" id="{2CD64F6B-0F01-8B72-F403-D0E24C004E81}"/>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3830643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D9AD9F-60F1-5E90-5AAA-043AADD5163A}"/>
              </a:ext>
            </a:extLst>
          </p:cNvPr>
          <p:cNvSpPr>
            <a:spLocks noGrp="1"/>
          </p:cNvSpPr>
          <p:nvPr>
            <p:ph type="subTitle" idx="1"/>
          </p:nvPr>
        </p:nvSpPr>
        <p:spPr>
          <a:xfrm>
            <a:off x="366680" y="1699880"/>
            <a:ext cx="5517285" cy="2162843"/>
          </a:xfrm>
        </p:spPr>
        <p:txBody>
          <a:bodyPr>
            <a:normAutofit fontScale="92500" lnSpcReduction="10000"/>
          </a:bodyPr>
          <a:lstStyle/>
          <a:p>
            <a:pPr algn="just">
              <a:spcAft>
                <a:spcPts val="600"/>
              </a:spcAft>
            </a:pPr>
            <a:r>
              <a:rPr lang="en-US" sz="2200" u="sng" dirty="0"/>
              <a:t>Post Project Commercialization Plan</a:t>
            </a:r>
            <a:r>
              <a:rPr lang="en-US" sz="2200" dirty="0"/>
              <a:t>:</a:t>
            </a:r>
          </a:p>
          <a:p>
            <a:pPr algn="just">
              <a:spcAft>
                <a:spcPts val="600"/>
              </a:spcAft>
            </a:pPr>
            <a:r>
              <a:rPr lang="en-CA" sz="2200" dirty="0"/>
              <a:t>What is the plan to advance commercialization of the technology after the completion of the funded project?</a:t>
            </a:r>
          </a:p>
          <a:p>
            <a:pPr algn="just">
              <a:spcAft>
                <a:spcPts val="600"/>
              </a:spcAft>
            </a:pPr>
            <a:r>
              <a:rPr lang="en-CA" sz="2200" dirty="0"/>
              <a:t>Identify key future value inflection objectives and the time and cost to reach the future value inflection objectives.</a:t>
            </a:r>
          </a:p>
          <a:p>
            <a:endParaRPr lang="en-CA" dirty="0"/>
          </a:p>
        </p:txBody>
      </p:sp>
      <p:grpSp>
        <p:nvGrpSpPr>
          <p:cNvPr id="8" name="Group 7">
            <a:extLst>
              <a:ext uri="{FF2B5EF4-FFF2-40B4-BE49-F238E27FC236}">
                <a16:creationId xmlns:a16="http://schemas.microsoft.com/office/drawing/2014/main" id="{C2E51F4E-A571-F0F3-D671-4E0A4347A583}"/>
              </a:ext>
            </a:extLst>
          </p:cNvPr>
          <p:cNvGrpSpPr/>
          <p:nvPr/>
        </p:nvGrpSpPr>
        <p:grpSpPr>
          <a:xfrm>
            <a:off x="9294055" y="181845"/>
            <a:ext cx="2742670" cy="1013069"/>
            <a:chOff x="9497683" y="114094"/>
            <a:chExt cx="2539042" cy="869317"/>
          </a:xfrm>
          <a:solidFill>
            <a:schemeClr val="bg2"/>
          </a:solidFill>
        </p:grpSpPr>
        <p:sp>
          <p:nvSpPr>
            <p:cNvPr id="9" name="Rectangle 8">
              <a:extLst>
                <a:ext uri="{FF2B5EF4-FFF2-40B4-BE49-F238E27FC236}">
                  <a16:creationId xmlns:a16="http://schemas.microsoft.com/office/drawing/2014/main" id="{BC63E079-78BD-F720-540D-2BC3A15C099B}"/>
                </a:ext>
              </a:extLst>
            </p:cNvPr>
            <p:cNvSpPr/>
            <p:nvPr/>
          </p:nvSpPr>
          <p:spPr>
            <a:xfrm>
              <a:off x="9497683" y="114094"/>
              <a:ext cx="2539042" cy="869317"/>
            </a:xfrm>
            <a:prstGeom prst="rect">
              <a:avLst/>
            </a:prstGeom>
            <a:grpFill/>
            <a:ln w="28575">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TextBox 9">
              <a:extLst>
                <a:ext uri="{FF2B5EF4-FFF2-40B4-BE49-F238E27FC236}">
                  <a16:creationId xmlns:a16="http://schemas.microsoft.com/office/drawing/2014/main" id="{0E9F7726-B1A6-D12F-5A06-693CB4C86DFE}"/>
                </a:ext>
              </a:extLst>
            </p:cNvPr>
            <p:cNvSpPr txBox="1"/>
            <p:nvPr/>
          </p:nvSpPr>
          <p:spPr>
            <a:xfrm>
              <a:off x="10191730" y="369547"/>
              <a:ext cx="1060290" cy="369332"/>
            </a:xfrm>
            <a:prstGeom prst="rect">
              <a:avLst/>
            </a:prstGeom>
            <a:grpFill/>
          </p:spPr>
          <p:txBody>
            <a:bodyPr wrap="none" rtlCol="0">
              <a:spAutoFit/>
            </a:bodyPr>
            <a:lstStyle/>
            <a:p>
              <a:r>
                <a:rPr lang="en-US" dirty="0"/>
                <a:t>Your logo</a:t>
              </a:r>
              <a:endParaRPr lang="en-CA" dirty="0"/>
            </a:p>
          </p:txBody>
        </p:sp>
      </p:grpSp>
      <p:sp>
        <p:nvSpPr>
          <p:cNvPr id="2" name="Rectangle 1">
            <a:extLst>
              <a:ext uri="{FF2B5EF4-FFF2-40B4-BE49-F238E27FC236}">
                <a16:creationId xmlns:a16="http://schemas.microsoft.com/office/drawing/2014/main" id="{53ED285C-C8FD-3251-3C65-6F2CE64B7A6A}"/>
              </a:ext>
            </a:extLst>
          </p:cNvPr>
          <p:cNvSpPr/>
          <p:nvPr/>
        </p:nvSpPr>
        <p:spPr>
          <a:xfrm>
            <a:off x="241416" y="1515322"/>
            <a:ext cx="5760882" cy="4997628"/>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B6CB4E42-B28B-526B-4887-9102A4B33150}"/>
              </a:ext>
            </a:extLst>
          </p:cNvPr>
          <p:cNvSpPr/>
          <p:nvPr/>
        </p:nvSpPr>
        <p:spPr>
          <a:xfrm>
            <a:off x="6232773" y="1515322"/>
            <a:ext cx="5760882" cy="499762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TextBox 5">
            <a:extLst>
              <a:ext uri="{FF2B5EF4-FFF2-40B4-BE49-F238E27FC236}">
                <a16:creationId xmlns:a16="http://schemas.microsoft.com/office/drawing/2014/main" id="{0DA062D2-11AC-AAA5-BBD9-1E773EE9AE04}"/>
              </a:ext>
            </a:extLst>
          </p:cNvPr>
          <p:cNvSpPr txBox="1"/>
          <p:nvPr/>
        </p:nvSpPr>
        <p:spPr>
          <a:xfrm>
            <a:off x="6366182" y="1660412"/>
            <a:ext cx="5459138" cy="4062651"/>
          </a:xfrm>
          <a:prstGeom prst="rect">
            <a:avLst/>
          </a:prstGeom>
          <a:noFill/>
        </p:spPr>
        <p:txBody>
          <a:bodyPr wrap="square" rtlCol="0">
            <a:spAutoFit/>
          </a:bodyPr>
          <a:lstStyle/>
          <a:p>
            <a:pPr>
              <a:spcAft>
                <a:spcPts val="600"/>
              </a:spcAft>
            </a:pPr>
            <a:r>
              <a:rPr lang="en-US" sz="2000" u="sng" dirty="0">
                <a:latin typeface="Futura PT Book" panose="020B0604020202020204" charset="0"/>
              </a:rPr>
              <a:t>Key Performance Indicators</a:t>
            </a:r>
            <a:r>
              <a:rPr lang="en-US" sz="2000" dirty="0">
                <a:latin typeface="Futura PT Book" panose="020B0604020202020204" charset="0"/>
              </a:rPr>
              <a:t>:</a:t>
            </a:r>
          </a:p>
          <a:p>
            <a:pPr>
              <a:spcAft>
                <a:spcPts val="600"/>
              </a:spcAft>
            </a:pPr>
            <a:r>
              <a:rPr lang="en-US" sz="2000" dirty="0">
                <a:latin typeface="Futura PT Book" panose="020B0604020202020204" charset="0"/>
              </a:rPr>
              <a:t>Patents to be filed by funding:</a:t>
            </a:r>
          </a:p>
          <a:p>
            <a:pPr>
              <a:spcAft>
                <a:spcPts val="600"/>
              </a:spcAft>
            </a:pPr>
            <a:r>
              <a:rPr lang="en-US" sz="2000" dirty="0">
                <a:latin typeface="Futura PT Book" panose="020B0604020202020204" charset="0"/>
              </a:rPr>
              <a:t>Companies created:</a:t>
            </a:r>
          </a:p>
          <a:p>
            <a:pPr>
              <a:spcAft>
                <a:spcPts val="600"/>
              </a:spcAft>
            </a:pPr>
            <a:r>
              <a:rPr lang="en-US" sz="2000" dirty="0">
                <a:latin typeface="Futura PT Book" panose="020B0604020202020204" charset="0"/>
              </a:rPr>
              <a:t>Number of FTEs funded:</a:t>
            </a:r>
          </a:p>
          <a:p>
            <a:pPr>
              <a:spcAft>
                <a:spcPts val="600"/>
              </a:spcAft>
            </a:pPr>
            <a:r>
              <a:rPr lang="en-US" sz="2000" dirty="0">
                <a:latin typeface="Futura PT Book" panose="020B0604020202020204" charset="0"/>
              </a:rPr>
              <a:t>Number of Co-op positions:</a:t>
            </a:r>
          </a:p>
          <a:p>
            <a:pPr>
              <a:spcAft>
                <a:spcPts val="600"/>
              </a:spcAft>
            </a:pPr>
            <a:r>
              <a:rPr lang="en-US" sz="2000" dirty="0">
                <a:latin typeface="Futura PT Book" panose="020B0604020202020204" charset="0"/>
              </a:rPr>
              <a:t>Number of Grad/Post-Grad students funded:</a:t>
            </a:r>
          </a:p>
          <a:p>
            <a:pPr>
              <a:spcAft>
                <a:spcPts val="600"/>
              </a:spcAft>
            </a:pPr>
            <a:r>
              <a:rPr lang="en-US" sz="2000" dirty="0">
                <a:latin typeface="Futura PT Book" panose="020B0604020202020204" charset="0"/>
              </a:rPr>
              <a:t>What % of funded employees will be from underrepresented groups:</a:t>
            </a:r>
          </a:p>
          <a:p>
            <a:pPr>
              <a:spcAft>
                <a:spcPts val="600"/>
              </a:spcAft>
            </a:pPr>
            <a:endParaRPr lang="en-US" sz="1600" dirty="0"/>
          </a:p>
          <a:p>
            <a:pPr>
              <a:spcAft>
                <a:spcPts val="1200"/>
              </a:spcAft>
            </a:pPr>
            <a:endParaRPr lang="en-CA" sz="1600" dirty="0"/>
          </a:p>
          <a:p>
            <a:pPr>
              <a:spcAft>
                <a:spcPts val="1200"/>
              </a:spcAft>
            </a:pPr>
            <a:endParaRPr lang="en-CA" sz="1600" dirty="0"/>
          </a:p>
        </p:txBody>
      </p:sp>
      <p:sp>
        <p:nvSpPr>
          <p:cNvPr id="7" name="TextBox 6">
            <a:extLst>
              <a:ext uri="{FF2B5EF4-FFF2-40B4-BE49-F238E27FC236}">
                <a16:creationId xmlns:a16="http://schemas.microsoft.com/office/drawing/2014/main" id="{4119EA0C-C9BF-9085-E0E5-30A3D34D1375}"/>
              </a:ext>
            </a:extLst>
          </p:cNvPr>
          <p:cNvSpPr txBox="1"/>
          <p:nvPr/>
        </p:nvSpPr>
        <p:spPr>
          <a:xfrm>
            <a:off x="4383157" y="49087"/>
            <a:ext cx="4891020" cy="1384995"/>
          </a:xfrm>
          <a:prstGeom prst="rect">
            <a:avLst/>
          </a:prstGeom>
          <a:noFill/>
        </p:spPr>
        <p:txBody>
          <a:bodyPr wrap="square" rtlCol="0">
            <a:spAutoFit/>
          </a:bodyPr>
          <a:lstStyle/>
          <a:p>
            <a:pPr algn="ctr"/>
            <a:r>
              <a:rPr lang="en-US" sz="2800" dirty="0">
                <a:latin typeface="Futura PT Medium" panose="020B0604020202020204" charset="0"/>
              </a:rPr>
              <a:t>PROJECT NAME </a:t>
            </a:r>
          </a:p>
          <a:p>
            <a:pPr algn="ctr"/>
            <a:r>
              <a:rPr lang="en-US" sz="2800" dirty="0">
                <a:latin typeface="Futura PT Medium" panose="020B0604020202020204" charset="0"/>
              </a:rPr>
              <a:t>FUTURE COMMERCIALIZATION AND KPIS</a:t>
            </a:r>
            <a:endParaRPr lang="en-CA" sz="2800" dirty="0">
              <a:latin typeface="Futura PT Medium" panose="020B0604020202020204" charset="0"/>
            </a:endParaRPr>
          </a:p>
        </p:txBody>
      </p:sp>
      <p:sp>
        <p:nvSpPr>
          <p:cNvPr id="4" name="Footer Placeholder 8">
            <a:extLst>
              <a:ext uri="{FF2B5EF4-FFF2-40B4-BE49-F238E27FC236}">
                <a16:creationId xmlns:a16="http://schemas.microsoft.com/office/drawing/2014/main" id="{FFE1C0AA-8B81-8A94-FE31-36997DBEFA5E}"/>
              </a:ext>
            </a:extLst>
          </p:cNvPr>
          <p:cNvSpPr txBox="1">
            <a:spLocks/>
          </p:cNvSpPr>
          <p:nvPr/>
        </p:nvSpPr>
        <p:spPr>
          <a:xfrm>
            <a:off x="345055" y="6512949"/>
            <a:ext cx="1612954" cy="275477"/>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z="1600" dirty="0">
                <a:latin typeface="Futura PT Book" panose="020B0604020202020204" charset="0"/>
              </a:rPr>
              <a:t>Non-Confidential</a:t>
            </a:r>
          </a:p>
        </p:txBody>
      </p:sp>
    </p:spTree>
    <p:extLst>
      <p:ext uri="{BB962C8B-B14F-4D97-AF65-F5344CB8AC3E}">
        <p14:creationId xmlns:p14="http://schemas.microsoft.com/office/powerpoint/2010/main" val="2293945882"/>
      </p:ext>
    </p:extLst>
  </p:cSld>
  <p:clrMapOvr>
    <a:masterClrMapping/>
  </p:clrMapOvr>
</p:sld>
</file>

<file path=ppt/theme/theme1.xml><?xml version="1.0" encoding="utf-8"?>
<a:theme xmlns:a="http://schemas.openxmlformats.org/drawingml/2006/main" name="Office Theme">
  <a:themeElements>
    <a:clrScheme name="CMIE colours">
      <a:dk1>
        <a:srgbClr val="0F3960"/>
      </a:dk1>
      <a:lt1>
        <a:srgbClr val="F5F7F3"/>
      </a:lt1>
      <a:dk2>
        <a:srgbClr val="434546"/>
      </a:dk2>
      <a:lt2>
        <a:srgbClr val="FFFFFF"/>
      </a:lt2>
      <a:accent1>
        <a:srgbClr val="00A6E9"/>
      </a:accent1>
      <a:accent2>
        <a:srgbClr val="35B577"/>
      </a:accent2>
      <a:accent3>
        <a:srgbClr val="FFDC5D"/>
      </a:accent3>
      <a:accent4>
        <a:srgbClr val="37C6FF"/>
      </a:accent4>
      <a:accent5>
        <a:srgbClr val="94E0BC"/>
      </a:accent5>
      <a:accent6>
        <a:srgbClr val="76B3EA"/>
      </a:accent6>
      <a:hlink>
        <a:srgbClr val="00A6E9"/>
      </a:hlink>
      <a:folHlink>
        <a:srgbClr val="35B57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9708</TotalTime>
  <Words>722</Words>
  <Application>Microsoft Office PowerPoint</Application>
  <PresentationFormat>Widescreen</PresentationFormat>
  <Paragraphs>142</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Futura Medium</vt:lpstr>
      <vt:lpstr>Futura PT Medium</vt:lpstr>
      <vt:lpstr>Futura PT Book</vt:lpstr>
      <vt:lpstr>Arial</vt:lpstr>
      <vt:lpstr>Gravesend Sans Medium</vt:lpstr>
      <vt:lpstr>Calibri</vt:lpstr>
      <vt:lpstr>Office Theme</vt:lpstr>
      <vt:lpstr>CMIE Development Fund Application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Johannesen</dc:creator>
  <cp:lastModifiedBy>Holly Bilton</cp:lastModifiedBy>
  <cp:revision>18</cp:revision>
  <dcterms:created xsi:type="dcterms:W3CDTF">2023-10-27T16:53:59Z</dcterms:created>
  <dcterms:modified xsi:type="dcterms:W3CDTF">2025-06-22T18:27:14Z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6aa2027-0073-4d04-8621-9100fe45f3ce_Enabled">
    <vt:lpwstr>true</vt:lpwstr>
  </property>
  <property fmtid="{D5CDD505-2E9C-101B-9397-08002B2CF9AE}" pid="3" name="MSIP_Label_f6aa2027-0073-4d04-8621-9100fe45f3ce_SetDate">
    <vt:lpwstr>2023-10-27T19:57:36Z</vt:lpwstr>
  </property>
  <property fmtid="{D5CDD505-2E9C-101B-9397-08002B2CF9AE}" pid="4" name="MSIP_Label_f6aa2027-0073-4d04-8621-9100fe45f3ce_Method">
    <vt:lpwstr>Standard</vt:lpwstr>
  </property>
  <property fmtid="{D5CDD505-2E9C-101B-9397-08002B2CF9AE}" pid="5" name="MSIP_Label_f6aa2027-0073-4d04-8621-9100fe45f3ce_Name">
    <vt:lpwstr>Internal Use</vt:lpwstr>
  </property>
  <property fmtid="{D5CDD505-2E9C-101B-9397-08002B2CF9AE}" pid="6" name="MSIP_Label_f6aa2027-0073-4d04-8621-9100fe45f3ce_SiteId">
    <vt:lpwstr>4ed482a1-eaf2-4772-92f1-30fff2ecc01c</vt:lpwstr>
  </property>
  <property fmtid="{D5CDD505-2E9C-101B-9397-08002B2CF9AE}" pid="7" name="MSIP_Label_f6aa2027-0073-4d04-8621-9100fe45f3ce_ActionId">
    <vt:lpwstr>39cc393b-fb0f-4166-ae6d-13243ea0719e</vt:lpwstr>
  </property>
  <property fmtid="{D5CDD505-2E9C-101B-9397-08002B2CF9AE}" pid="8" name="MSIP_Label_f6aa2027-0073-4d04-8621-9100fe45f3ce_ContentBits">
    <vt:lpwstr>0</vt:lpwstr>
  </property>
</Properties>
</file>